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4" r:id="rId3"/>
    <p:sldMasterId id="2147483704" r:id="rId4"/>
    <p:sldMasterId id="2147483725" r:id="rId5"/>
    <p:sldMasterId id="2147483742" r:id="rId6"/>
  </p:sldMasterIdLst>
  <p:notesMasterIdLst>
    <p:notesMasterId r:id="rId14"/>
  </p:notesMasterIdLst>
  <p:handoutMasterIdLst>
    <p:handoutMasterId r:id="rId15"/>
  </p:handoutMasterIdLst>
  <p:sldIdLst>
    <p:sldId id="560" r:id="rId7"/>
    <p:sldId id="462" r:id="rId8"/>
    <p:sldId id="8061" r:id="rId9"/>
    <p:sldId id="556" r:id="rId10"/>
    <p:sldId id="567" r:id="rId11"/>
    <p:sldId id="8063" r:id="rId12"/>
    <p:sldId id="404" r:id="rId13"/>
  </p:sldIdLst>
  <p:sldSz cx="12239625" cy="6884988"/>
  <p:notesSz cx="6794500" cy="9931400"/>
  <p:defaultTextStyle>
    <a:defPPr>
      <a:defRPr lang="de-DE"/>
    </a:defPPr>
    <a:lvl1pPr marL="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7D7D7D"/>
    <a:srgbClr val="003C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398" autoAdjust="0"/>
  </p:normalViewPr>
  <p:slideViewPr>
    <p:cSldViewPr snapToGrid="0">
      <p:cViewPr varScale="1">
        <p:scale>
          <a:sx n="58" d="100"/>
          <a:sy n="58" d="100"/>
        </p:scale>
        <p:origin x="9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92" y="-1056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t.baintern.de\dfs\301\Ablagen\D30101-Arbeitsmarktbeobachtung\03_Arbeitsdateien\02_Daten_Grafiken_regelm\Bev&#246;lkerung\Bev&#246;lkerungsvorausberechnung_NRW_ARBEITSDATE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Insgesamt</c:v>
          </c:tx>
          <c:spPr>
            <a:ln w="25400" cap="rnd">
              <a:solidFill>
                <a:srgbClr val="7D7D7D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rgbClr val="7D7D7D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2A-4624-97AD-7E7582607F71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2A-4624-97AD-7E7582607F71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2A-4624-97AD-7E7582607F7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D7D7D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Folienpool_Index!$E$8:$E$26</c:f>
              <c:numCache>
                <c:formatCode>#,##0</c:formatCode>
                <c:ptCount val="19"/>
                <c:pt idx="0">
                  <c:v>100</c:v>
                </c:pt>
                <c:pt idx="1">
                  <c:v>99.98027822047176</c:v>
                </c:pt>
                <c:pt idx="2">
                  <c:v>99.956561874000869</c:v>
                </c:pt>
                <c:pt idx="3">
                  <c:v>99.923115744362448</c:v>
                </c:pt>
                <c:pt idx="4">
                  <c:v>99.879984463589352</c:v>
                </c:pt>
                <c:pt idx="5">
                  <c:v>99.866103901364099</c:v>
                </c:pt>
                <c:pt idx="6">
                  <c:v>99.842103025683613</c:v>
                </c:pt>
                <c:pt idx="7">
                  <c:v>99.812009877515194</c:v>
                </c:pt>
                <c:pt idx="8">
                  <c:v>99.774479916868373</c:v>
                </c:pt>
                <c:pt idx="9">
                  <c:v>99.730238414277437</c:v>
                </c:pt>
                <c:pt idx="10">
                  <c:v>99.680328643510904</c:v>
                </c:pt>
                <c:pt idx="11">
                  <c:v>99.625927774435951</c:v>
                </c:pt>
                <c:pt idx="12">
                  <c:v>99.570009416243138</c:v>
                </c:pt>
                <c:pt idx="13">
                  <c:v>99.511474505122806</c:v>
                </c:pt>
                <c:pt idx="14">
                  <c:v>99.451115259658565</c:v>
                </c:pt>
                <c:pt idx="15">
                  <c:v>99.390901068301176</c:v>
                </c:pt>
                <c:pt idx="16">
                  <c:v>99.329208440854686</c:v>
                </c:pt>
                <c:pt idx="17">
                  <c:v>99.263733248621733</c:v>
                </c:pt>
                <c:pt idx="18">
                  <c:v>99.196690356233916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2A-4624-97AD-7E7582607F71}"/>
            </c:ext>
          </c:extLst>
        </c:ser>
        <c:ser>
          <c:idx val="0"/>
          <c:order val="1"/>
          <c:spPr>
            <a:ln w="25400" cap="rnd">
              <a:solidFill>
                <a:srgbClr val="E2001A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12700">
                <a:solidFill>
                  <a:srgbClr val="E2001A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2A-4624-97AD-7E7582607F71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2A-4624-97AD-7E7582607F71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2A-4624-97AD-7E7582607F7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E2001A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Folienpool_Index!$A$8:$A$26</c:f>
              <c:numCache>
                <c:formatCode>General</c:formatCode>
                <c:ptCount val="1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</c:numCache>
            </c:numRef>
          </c:cat>
          <c:val>
            <c:numRef>
              <c:f>Folienpool_Index!$C$8:$C$26</c:f>
              <c:numCache>
                <c:formatCode>#,##0</c:formatCode>
                <c:ptCount val="19"/>
                <c:pt idx="0">
                  <c:v>100</c:v>
                </c:pt>
                <c:pt idx="1">
                  <c:v>99.540833940054554</c:v>
                </c:pt>
                <c:pt idx="2">
                  <c:v>99.041093485778489</c:v>
                </c:pt>
                <c:pt idx="3">
                  <c:v>98.44581847179812</c:v>
                </c:pt>
                <c:pt idx="4">
                  <c:v>97.845143569326297</c:v>
                </c:pt>
                <c:pt idx="5">
                  <c:v>97.209820775527632</c:v>
                </c:pt>
                <c:pt idx="6">
                  <c:v>96.570845115984753</c:v>
                </c:pt>
                <c:pt idx="7">
                  <c:v>95.903031042671657</c:v>
                </c:pt>
                <c:pt idx="8">
                  <c:v>95.273124855285502</c:v>
                </c:pt>
                <c:pt idx="9">
                  <c:v>94.595004183659739</c:v>
                </c:pt>
                <c:pt idx="10">
                  <c:v>93.947560897117071</c:v>
                </c:pt>
                <c:pt idx="11">
                  <c:v>93.340942773720428</c:v>
                </c:pt>
                <c:pt idx="12">
                  <c:v>92.739732897775767</c:v>
                </c:pt>
                <c:pt idx="13">
                  <c:v>92.179557158989937</c:v>
                </c:pt>
                <c:pt idx="14">
                  <c:v>91.663800936370762</c:v>
                </c:pt>
                <c:pt idx="15">
                  <c:v>91.269065744060327</c:v>
                </c:pt>
                <c:pt idx="16">
                  <c:v>91.065859413986715</c:v>
                </c:pt>
                <c:pt idx="17">
                  <c:v>90.945005562888227</c:v>
                </c:pt>
                <c:pt idx="18">
                  <c:v>90.982921807775668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2A-4624-97AD-7E7582607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184696"/>
        <c:axId val="520179448"/>
      </c:lineChart>
      <c:catAx>
        <c:axId val="52018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20179448"/>
        <c:crossesAt val="100"/>
        <c:auto val="1"/>
        <c:lblAlgn val="ctr"/>
        <c:lblOffset val="100"/>
        <c:noMultiLvlLbl val="0"/>
      </c:catAx>
      <c:valAx>
        <c:axId val="520179448"/>
        <c:scaling>
          <c:orientation val="minMax"/>
          <c:min val="88"/>
        </c:scaling>
        <c:delete val="1"/>
        <c:axPos val="l"/>
        <c:numFmt formatCode="#,##0" sourceLinked="1"/>
        <c:majorTickMark val="out"/>
        <c:minorTickMark val="none"/>
        <c:tickLblPos val="low"/>
        <c:crossAx val="52018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1DB1-0B36-47ED-9F28-C923B0234781}" type="datetimeFigureOut">
              <a:rPr lang="de-DE" smtClean="0"/>
              <a:t>24.08.2023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5E3-2A8A-4DE1-8B02-737B037D994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38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EAD1-67E2-4A84-ADC8-A6C72CBA97FB}" type="datetimeFigureOut">
              <a:rPr lang="de-DE" smtClean="0"/>
              <a:t>24.08.2023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FFDD-70F1-45FB-A4BA-81BC635DAB0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72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92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CFFDD-70F1-45FB-A4BA-81BC635DAB0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92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56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CFFDD-70F1-45FB-A4BA-81BC635DAB0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98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96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369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97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61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37439F7-90FC-4961-8B0F-E7DCEFAE65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4" y="6183666"/>
            <a:ext cx="1560465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1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28" descr="Dienststellenlogo." title="Dienststellenlogo">
            <a:extLst>
              <a:ext uri="{FF2B5EF4-FFF2-40B4-BE49-F238E27FC236}">
                <a16:creationId xmlns:a16="http://schemas.microsoft.com/office/drawing/2014/main" id="{04DE7056-215C-4455-B10F-E5B0A4827F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9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381419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53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983600"/>
            <a:ext cx="4140000" cy="175320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33200"/>
            <a:ext cx="4140000" cy="810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43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61396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603"/>
            <a:ext cx="99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911600" y="146973"/>
            <a:ext cx="1180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911600" y="107685"/>
            <a:ext cx="1256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5320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10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1" y="6206127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14620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5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9252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3" name="Rechteck 12" descr="Grauer Farbverlauf" title="Hintergrundfläche"/>
          <p:cNvSpPr/>
          <p:nvPr userDrawn="1"/>
        </p:nvSpPr>
        <p:spPr>
          <a:xfrm>
            <a:off x="10178087" y="146973"/>
            <a:ext cx="1918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14" name="Textfeld 13" descr="Vertraulich" title="Textfeld"/>
          <p:cNvSpPr txBox="1"/>
          <p:nvPr userDrawn="1"/>
        </p:nvSpPr>
        <p:spPr>
          <a:xfrm>
            <a:off x="10116000" y="107685"/>
            <a:ext cx="2048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5320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10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24478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650550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39695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" y="90000"/>
            <a:ext cx="12149963" cy="338345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1116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404095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16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611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0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39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1535502" y="3276081"/>
            <a:ext cx="994775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1535503" y="4321325"/>
            <a:ext cx="994775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32F2D1-A001-4B13-9D0F-C6F187A5A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82" y="582449"/>
            <a:ext cx="2321244" cy="21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7E98D4-A5B9-4865-97E4-BB64D3ADAF68}"/>
              </a:ext>
            </a:extLst>
          </p:cNvPr>
          <p:cNvSpPr txBox="1"/>
          <p:nvPr userDrawn="1"/>
        </p:nvSpPr>
        <p:spPr>
          <a:xfrm>
            <a:off x="7454536" y="1332412"/>
            <a:ext cx="191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/>
              <a:t>Transformation der Arbeit</a:t>
            </a:r>
          </a:p>
        </p:txBody>
      </p:sp>
      <p:sp>
        <p:nvSpPr>
          <p:cNvPr id="9" name="Bildplatzhalter 28" descr="Dienststellenlogo." title="Dienststellenlogo">
            <a:extLst>
              <a:ext uri="{FF2B5EF4-FFF2-40B4-BE49-F238E27FC236}">
                <a16:creationId xmlns:a16="http://schemas.microsoft.com/office/drawing/2014/main" id="{170CDB30-550B-46E4-876F-99C972C7F4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2953" y="313773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2787636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99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403180"/>
            <a:ext cx="12150000" cy="1481808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516710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40833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313600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661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3005899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3032102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608688"/>
            <a:ext cx="11228319" cy="106385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6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119200" y="6206135"/>
            <a:ext cx="15588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4067195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668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795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37439F7-90FC-4961-8B0F-E7DCEFAE65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4" y="6183666"/>
            <a:ext cx="1560465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8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1535502" y="3276081"/>
            <a:ext cx="994775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1535503" y="4321325"/>
            <a:ext cx="994775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32F2D1-A001-4B13-9D0F-C6F187A5A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82" y="582449"/>
            <a:ext cx="2321244" cy="21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7E98D4-A5B9-4865-97E4-BB64D3ADAF68}"/>
              </a:ext>
            </a:extLst>
          </p:cNvPr>
          <p:cNvSpPr txBox="1"/>
          <p:nvPr userDrawn="1"/>
        </p:nvSpPr>
        <p:spPr>
          <a:xfrm>
            <a:off x="7454536" y="1332412"/>
            <a:ext cx="191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/>
              <a:t>Transformation der Arbeit</a:t>
            </a:r>
          </a:p>
        </p:txBody>
      </p:sp>
      <p:sp>
        <p:nvSpPr>
          <p:cNvPr id="9" name="Bildplatzhalter 28" descr="Dienststellenlogo." title="Dienststellenlogo">
            <a:extLst>
              <a:ext uri="{FF2B5EF4-FFF2-40B4-BE49-F238E27FC236}">
                <a16:creationId xmlns:a16="http://schemas.microsoft.com/office/drawing/2014/main" id="{170CDB30-550B-46E4-876F-99C972C7F4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2953" y="313773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72331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28" descr="Dienststellenlogo." title="Dienststellenlogo">
            <a:extLst>
              <a:ext uri="{FF2B5EF4-FFF2-40B4-BE49-F238E27FC236}">
                <a16:creationId xmlns:a16="http://schemas.microsoft.com/office/drawing/2014/main" id="{19FAC4C7-93B6-4F28-844C-BCC56CB189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302149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28" descr="Dienststellenlogo." title="Dienststellenlogo">
            <a:extLst>
              <a:ext uri="{FF2B5EF4-FFF2-40B4-BE49-F238E27FC236}">
                <a16:creationId xmlns:a16="http://schemas.microsoft.com/office/drawing/2014/main" id="{19FAC4C7-93B6-4F28-844C-BCC56CB189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3000075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28" descr="Dienststellenlogo." title="Dienststellenlogo">
            <a:extLst>
              <a:ext uri="{FF2B5EF4-FFF2-40B4-BE49-F238E27FC236}">
                <a16:creationId xmlns:a16="http://schemas.microsoft.com/office/drawing/2014/main" id="{31C4AFDF-5393-4EA2-8B84-57E282F006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515549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0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28" descr="Dienststellenlogo." title="Dienststellenlogo">
            <a:extLst>
              <a:ext uri="{FF2B5EF4-FFF2-40B4-BE49-F238E27FC236}">
                <a16:creationId xmlns:a16="http://schemas.microsoft.com/office/drawing/2014/main" id="{3D5B9501-B935-40CD-BCB5-48CB051DCE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233905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28" descr="Dienststellenlogo." title="Dienststellenlogo">
            <a:extLst>
              <a:ext uri="{FF2B5EF4-FFF2-40B4-BE49-F238E27FC236}">
                <a16:creationId xmlns:a16="http://schemas.microsoft.com/office/drawing/2014/main" id="{B265029E-44D8-4371-87E1-484287D81E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59422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28" descr="Dienststellenlogo." title="Dienststellenlogo">
            <a:extLst>
              <a:ext uri="{FF2B5EF4-FFF2-40B4-BE49-F238E27FC236}">
                <a16:creationId xmlns:a16="http://schemas.microsoft.com/office/drawing/2014/main" id="{04DE7056-215C-4455-B10F-E5B0A4827F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474397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934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1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Geschäftsführerseminar der UVH  |  24. August 2023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927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Seite </a:t>
            </a:r>
            <a:fld id="{A8946A1F-0169-4AB6-AEFC-44545780F863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927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204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1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1" y="3733201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1" y="6206143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733385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999" cy="33834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603"/>
            <a:ext cx="99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911601" y="146974"/>
            <a:ext cx="1180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911601" y="107686"/>
            <a:ext cx="1256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1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1" y="3733201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2" y="6206127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836123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999" cy="338347"/>
          </a:xfrm>
          <a:prstGeom prst="rect">
            <a:avLst/>
          </a:prstGeom>
        </p:spPr>
      </p:pic>
      <p:sp>
        <p:nvSpPr>
          <p:cNvPr id="15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9252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3" name="Rechteck 12" descr="Grauer Farbverlauf" title="Hintergrundfläche"/>
          <p:cNvSpPr/>
          <p:nvPr userDrawn="1"/>
        </p:nvSpPr>
        <p:spPr>
          <a:xfrm>
            <a:off x="10178087" y="146974"/>
            <a:ext cx="1918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14" name="Textfeld 13" descr="Vertraulich" title="Textfeld"/>
          <p:cNvSpPr txBox="1"/>
          <p:nvPr userDrawn="1"/>
        </p:nvSpPr>
        <p:spPr>
          <a:xfrm>
            <a:off x="10116000" y="107686"/>
            <a:ext cx="2048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1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1" y="3733201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1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309940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2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650550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5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1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39430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28" descr="Dienststellenlogo." title="Dienststellenlogo">
            <a:extLst>
              <a:ext uri="{FF2B5EF4-FFF2-40B4-BE49-F238E27FC236}">
                <a16:creationId xmlns:a16="http://schemas.microsoft.com/office/drawing/2014/main" id="{31C4AFDF-5393-4EA2-8B84-57E282F006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810780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" y="90001"/>
            <a:ext cx="12149963" cy="338345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1116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5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1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21317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1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330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1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1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362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1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1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842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1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28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403180"/>
            <a:ext cx="12150000" cy="1481808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516710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1" y="6408339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313600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112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50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975011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829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50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855463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1" y="2608688"/>
            <a:ext cx="11228319" cy="106385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6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119201" y="6206135"/>
            <a:ext cx="15588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78333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361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0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28" descr="Dienststellenlogo." title="Dienststellenlogo">
            <a:extLst>
              <a:ext uri="{FF2B5EF4-FFF2-40B4-BE49-F238E27FC236}">
                <a16:creationId xmlns:a16="http://schemas.microsoft.com/office/drawing/2014/main" id="{3D5B9501-B935-40CD-BCB5-48CB051DCE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592141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23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1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28" descr="Dienststellenlogo." title="Dienststellenlogo">
            <a:extLst>
              <a:ext uri="{FF2B5EF4-FFF2-40B4-BE49-F238E27FC236}">
                <a16:creationId xmlns:a16="http://schemas.microsoft.com/office/drawing/2014/main" id="{04DE7056-215C-4455-B10F-E5B0A4827F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9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4157305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829"/>
            <a:ext cx="12149999" cy="338347"/>
          </a:xfrm>
          <a:prstGeom prst="rect">
            <a:avLst/>
          </a:prstGeom>
        </p:spPr>
      </p:pic>
      <p:sp>
        <p:nvSpPr>
          <p:cNvPr id="10" name="Titel 6" descr="Platzhalter für den Titel der Folie." title="Titelplatzhalter">
            <a:extLst>
              <a:ext uri="{FF2B5EF4-FFF2-40B4-BE49-F238E27FC236}">
                <a16:creationId xmlns:a16="http://schemas.microsoft.com/office/drawing/2014/main" id="{E724BC48-0595-410B-AE25-58C8976A7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502" y="3276082"/>
            <a:ext cx="994775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11" name="Textplatzhalter 5" descr="Platzhalter für die Subheadline." title="Subheadlineplatzhalter">
            <a:extLst>
              <a:ext uri="{FF2B5EF4-FFF2-40B4-BE49-F238E27FC236}">
                <a16:creationId xmlns:a16="http://schemas.microsoft.com/office/drawing/2014/main" id="{FE97C003-B9D3-43E3-93AA-B5FC901AFC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5503" y="4321325"/>
            <a:ext cx="994775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12" name="Bildplatzhalter 28" descr="Dienststellenlogo." title="Dienststellenlogo">
            <a:extLst>
              <a:ext uri="{FF2B5EF4-FFF2-40B4-BE49-F238E27FC236}">
                <a16:creationId xmlns:a16="http://schemas.microsoft.com/office/drawing/2014/main" id="{D3C48921-9DBD-4A55-BFB7-2569C5A745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2953" y="313773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1594834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Folientitel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Inhaltsplatzhalter 4" descr="Platzhalter für Text, Tabelle, Bild, Video, Diagramm, Grafik" title="Multi-Platzhalter"/>
          <p:cNvSpPr>
            <a:spLocks noGrp="1"/>
          </p:cNvSpPr>
          <p:nvPr>
            <p:ph sz="quarter" idx="12" hasCustomPrompt="1"/>
          </p:nvPr>
        </p:nvSpPr>
        <p:spPr>
          <a:xfrm>
            <a:off x="790276" y="1604691"/>
            <a:ext cx="11015663" cy="4544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 descr="Platzhalter für das Thema und Datum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Geschäftsführerseminar der UVH  |  24. August 2023</a:t>
            </a:r>
            <a:endParaRPr lang="de-DE" dirty="0"/>
          </a:p>
        </p:txBody>
      </p:sp>
      <p:sp>
        <p:nvSpPr>
          <p:cNvPr id="8" name="Foliennummernplatzhalter 7" descr="Seitenzahl der Folie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156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1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1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1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28" descr="Dienststellenlogo." title="Dienststellenlogo">
            <a:extLst>
              <a:ext uri="{FF2B5EF4-FFF2-40B4-BE49-F238E27FC236}">
                <a16:creationId xmlns:a16="http://schemas.microsoft.com/office/drawing/2014/main" id="{31C4AFDF-5393-4EA2-8B84-57E282F006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9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313980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1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1" y="144566"/>
            <a:ext cx="10440000" cy="86062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28" descr="Dienststellenlogo." title="Dienststellenlogo">
            <a:extLst>
              <a:ext uri="{FF2B5EF4-FFF2-40B4-BE49-F238E27FC236}">
                <a16:creationId xmlns:a16="http://schemas.microsoft.com/office/drawing/2014/main" id="{B265029E-44D8-4371-87E1-484287D81E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9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3737349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1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1" y="3733201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1" y="6206143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211209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999" cy="33834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603"/>
            <a:ext cx="99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911601" y="146974"/>
            <a:ext cx="1180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911601" y="107686"/>
            <a:ext cx="1256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1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1" y="3733201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2" y="6206127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4040676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999" cy="338347"/>
          </a:xfrm>
          <a:prstGeom prst="rect">
            <a:avLst/>
          </a:prstGeom>
        </p:spPr>
      </p:pic>
      <p:sp>
        <p:nvSpPr>
          <p:cNvPr id="15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9252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3" name="Rechteck 12" descr="Grauer Farbverlauf" title="Hintergrundfläche"/>
          <p:cNvSpPr/>
          <p:nvPr userDrawn="1"/>
        </p:nvSpPr>
        <p:spPr>
          <a:xfrm>
            <a:off x="10178087" y="146974"/>
            <a:ext cx="1918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14" name="Textfeld 13" descr="Vertraulich" title="Textfeld"/>
          <p:cNvSpPr txBox="1"/>
          <p:nvPr userDrawn="1"/>
        </p:nvSpPr>
        <p:spPr>
          <a:xfrm>
            <a:off x="10116000" y="107686"/>
            <a:ext cx="2048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1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1" y="3733201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1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7714713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2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650550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5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1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19660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28" descr="Dienststellenlogo." title="Dienststellenlogo">
            <a:extLst>
              <a:ext uri="{FF2B5EF4-FFF2-40B4-BE49-F238E27FC236}">
                <a16:creationId xmlns:a16="http://schemas.microsoft.com/office/drawing/2014/main" id="{B265029E-44D8-4371-87E1-484287D81E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26294655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8" y="90001"/>
            <a:ext cx="12149963" cy="338345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1116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5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1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9002624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1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69887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1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1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975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1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1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8233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1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5137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403180"/>
            <a:ext cx="12150000" cy="1481808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516710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1" y="6408339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313600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2797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50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1511703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829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50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1045238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1" y="2608688"/>
            <a:ext cx="11228319" cy="106385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6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119201" y="6206135"/>
            <a:ext cx="15588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884943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44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28" descr="Dienststellenlogo." title="Dienststellenlogo">
            <a:extLst>
              <a:ext uri="{FF2B5EF4-FFF2-40B4-BE49-F238E27FC236}">
                <a16:creationId xmlns:a16="http://schemas.microsoft.com/office/drawing/2014/main" id="{04DE7056-215C-4455-B10F-E5B0A4827F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1560183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8302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28" descr="Dienststellenlogo." title="Dienststellenlogo">
            <a:extLst>
              <a:ext uri="{FF2B5EF4-FFF2-40B4-BE49-F238E27FC236}">
                <a16:creationId xmlns:a16="http://schemas.microsoft.com/office/drawing/2014/main" id="{04DE7056-215C-4455-B10F-E5B0A4827F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4192658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37439F7-90FC-4961-8B0F-E7DCEFAE65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4" y="6183666"/>
            <a:ext cx="1560465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32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1535502" y="3276081"/>
            <a:ext cx="994775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1535503" y="4321325"/>
            <a:ext cx="994775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32F2D1-A001-4B13-9D0F-C6F187A5A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82" y="582449"/>
            <a:ext cx="2321244" cy="21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7E98D4-A5B9-4865-97E4-BB64D3ADAF68}"/>
              </a:ext>
            </a:extLst>
          </p:cNvPr>
          <p:cNvSpPr txBox="1"/>
          <p:nvPr userDrawn="1"/>
        </p:nvSpPr>
        <p:spPr>
          <a:xfrm>
            <a:off x="7454536" y="1332412"/>
            <a:ext cx="191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/>
              <a:t>Transformation der Arbeit</a:t>
            </a:r>
          </a:p>
        </p:txBody>
      </p:sp>
      <p:sp>
        <p:nvSpPr>
          <p:cNvPr id="9" name="Bildplatzhalter 28" descr="Dienststellenlogo." title="Dienststellenlogo">
            <a:extLst>
              <a:ext uri="{FF2B5EF4-FFF2-40B4-BE49-F238E27FC236}">
                <a16:creationId xmlns:a16="http://schemas.microsoft.com/office/drawing/2014/main" id="{170CDB30-550B-46E4-876F-99C972C7F4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2953" y="313773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3414378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28" descr="Dienststellenlogo." title="Dienststellenlogo">
            <a:extLst>
              <a:ext uri="{FF2B5EF4-FFF2-40B4-BE49-F238E27FC236}">
                <a16:creationId xmlns:a16="http://schemas.microsoft.com/office/drawing/2014/main" id="{19FAC4C7-93B6-4F28-844C-BCC56CB189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37948194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28" descr="Dienststellenlogo." title="Dienststellenlogo">
            <a:extLst>
              <a:ext uri="{FF2B5EF4-FFF2-40B4-BE49-F238E27FC236}">
                <a16:creationId xmlns:a16="http://schemas.microsoft.com/office/drawing/2014/main" id="{31C4AFDF-5393-4EA2-8B84-57E282F006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21492679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0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28" descr="Dienststellenlogo." title="Dienststellenlogo">
            <a:extLst>
              <a:ext uri="{FF2B5EF4-FFF2-40B4-BE49-F238E27FC236}">
                <a16:creationId xmlns:a16="http://schemas.microsoft.com/office/drawing/2014/main" id="{3D5B9501-B935-40CD-BCB5-48CB051DCE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28571390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28" descr="Dienststellenlogo." title="Dienststellenlogo">
            <a:extLst>
              <a:ext uri="{FF2B5EF4-FFF2-40B4-BE49-F238E27FC236}">
                <a16:creationId xmlns:a16="http://schemas.microsoft.com/office/drawing/2014/main" id="{B265029E-44D8-4371-87E1-484287D81E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12110488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04400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28" descr="Dienststellenlogo." title="Dienststellenlogo">
            <a:extLst>
              <a:ext uri="{FF2B5EF4-FFF2-40B4-BE49-F238E27FC236}">
                <a16:creationId xmlns:a16="http://schemas.microsoft.com/office/drawing/2014/main" id="{04DE7056-215C-4455-B10F-E5B0A4827FC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253225" y="178878"/>
            <a:ext cx="756000" cy="75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baseline="0"/>
            </a:lvl1pPr>
          </a:lstStyle>
          <a:p>
            <a:r>
              <a:rPr lang="de-DE" dirty="0"/>
              <a:t>Piktogramm</a:t>
            </a:r>
          </a:p>
        </p:txBody>
      </p:sp>
    </p:spTree>
    <p:extLst>
      <p:ext uri="{BB962C8B-B14F-4D97-AF65-F5344CB8AC3E}">
        <p14:creationId xmlns:p14="http://schemas.microsoft.com/office/powerpoint/2010/main" val="3495467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00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40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721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1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853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1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28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99973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8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Geschäftsführerseminar der UVH  |  24. August 2023</a:t>
            </a:r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8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7" r:id="rId4"/>
    <p:sldLayoutId id="2147483668" r:id="rId5"/>
    <p:sldLayoutId id="2147483669" r:id="rId6"/>
    <p:sldLayoutId id="2147483674" r:id="rId7"/>
    <p:sldLayoutId id="2147483655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/>
          <p:nvPr/>
        </p:nvCxnSpPr>
        <p:spPr>
          <a:xfrm>
            <a:off x="432000" y="6599973"/>
            <a:ext cx="1168546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8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Geschäftsführerseminar der UVH  |  24. August 2023</a:t>
            </a:r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8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6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99973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8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Geschäftsführerseminar der UVH  |  24. August 2023</a:t>
            </a:r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8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74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1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1" y="6599973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9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9">
                <a:solidFill>
                  <a:schemeClr val="tx1"/>
                </a:solidFill>
              </a:defRPr>
            </a:lvl1pPr>
          </a:lstStyle>
          <a:p>
            <a:r>
              <a:rPr lang="de-DE"/>
              <a:t>Geschäftsführerseminar der UVH  |  24. August 2023</a:t>
            </a:r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9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5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  <p:hf sldNum="0" hdr="0" dt="0"/>
  <p:txStyles>
    <p:titleStyle>
      <a:lvl1pPr algn="l" defTabSz="914386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1995" indent="-341995" algn="l" defTabSz="914386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392" indent="-215997" algn="l" defTabSz="914386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3985" indent="-215997" algn="l" defTabSz="914386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49979" indent="-215997" algn="l" defTabSz="914386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7974" indent="-215997" algn="l" defTabSz="914386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62" indent="-228596" algn="l" defTabSz="9143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5" indent="-228596" algn="l" defTabSz="9143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8" indent="-228596" algn="l" defTabSz="9143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41" indent="-228596" algn="l" defTabSz="9143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9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3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9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51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1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1" y="6599973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9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9">
                <a:solidFill>
                  <a:schemeClr val="tx1"/>
                </a:solidFill>
              </a:defRPr>
            </a:lvl1pPr>
          </a:lstStyle>
          <a:p>
            <a:r>
              <a:rPr lang="de-DE"/>
              <a:t>Geschäftsführerseminar der UVH  |  24. August 2023</a:t>
            </a:r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9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9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24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sldNum="0" hdr="0" dt="0"/>
  <p:txStyles>
    <p:titleStyle>
      <a:lvl1pPr algn="l" defTabSz="914386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1995" indent="-341995" algn="l" defTabSz="914386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392" indent="-215997" algn="l" defTabSz="914386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3985" indent="-215997" algn="l" defTabSz="914386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49979" indent="-215997" algn="l" defTabSz="914386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7974" indent="-215997" algn="l" defTabSz="914386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62" indent="-228596" algn="l" defTabSz="9143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5" indent="-228596" algn="l" defTabSz="9143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8" indent="-228596" algn="l" defTabSz="9143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41" indent="-228596" algn="l" defTabSz="9143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9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3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9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51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99973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8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Geschäftsführerseminar der UVH  |  24. August 2023</a:t>
            </a:r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8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79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3FD9926E-C08E-473B-B1EE-EC59683641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b="15154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94825E6-67D4-4A3D-B6EA-E4AE8E7EE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Geschäftsführerseminar der UVH  |  24. August 2023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710D509-C4D3-4330-ABE3-4B2462A6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4" y="2713455"/>
            <a:ext cx="5414484" cy="1163735"/>
          </a:xfrm>
        </p:spPr>
        <p:txBody>
          <a:bodyPr/>
          <a:lstStyle/>
          <a:p>
            <a:r>
              <a:rPr lang="de-DE" sz="2600" dirty="0"/>
              <a:t>Arbeits- und Fachkräftebedarf in handwerklichen Berufen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47DA8055-E102-4103-96B6-47AAC462D4C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>
          <a:xfrm>
            <a:off x="90488" y="6205538"/>
            <a:ext cx="15589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8">
            <a:extLst>
              <a:ext uri="{FF2B5EF4-FFF2-40B4-BE49-F238E27FC236}">
                <a16:creationId xmlns:a16="http://schemas.microsoft.com/office/drawing/2014/main" id="{863B030C-F98B-4AAD-84D3-D1A3E1D2B660}"/>
              </a:ext>
            </a:extLst>
          </p:cNvPr>
          <p:cNvSpPr/>
          <p:nvPr/>
        </p:nvSpPr>
        <p:spPr>
          <a:xfrm>
            <a:off x="10034988" y="1492894"/>
            <a:ext cx="1745771" cy="1070793"/>
          </a:xfrm>
          <a:prstGeom prst="roundRect">
            <a:avLst>
              <a:gd name="adj" fmla="val 10879"/>
            </a:avLst>
          </a:prstGeom>
          <a:noFill/>
          <a:ln w="12700">
            <a:solidFill>
              <a:srgbClr val="C7C7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9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79CC7-A300-475C-B889-57A0CF56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19" y="144853"/>
            <a:ext cx="11835023" cy="860549"/>
          </a:xfrm>
        </p:spPr>
        <p:txBody>
          <a:bodyPr/>
          <a:lstStyle/>
          <a:p>
            <a:r>
              <a:rPr lang="de-DE" dirty="0"/>
              <a:t>Nordrhein-Westfälischer Arbeitsmarkt zeigt sich trotz wirtschaftlich angespannter Situation beständig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FA7CDB1-741D-4255-81B9-F0C0A2103667}"/>
              </a:ext>
            </a:extLst>
          </p:cNvPr>
          <p:cNvCxnSpPr>
            <a:cxnSpLocks/>
          </p:cNvCxnSpPr>
          <p:nvPr/>
        </p:nvCxnSpPr>
        <p:spPr>
          <a:xfrm flipH="1">
            <a:off x="735370" y="1147137"/>
            <a:ext cx="0" cy="5274673"/>
          </a:xfrm>
          <a:prstGeom prst="line">
            <a:avLst/>
          </a:prstGeom>
          <a:ln w="9525">
            <a:solidFill>
              <a:srgbClr val="C7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611D7CA-1D9E-4C08-BBB9-E49F16F977F3}"/>
              </a:ext>
            </a:extLst>
          </p:cNvPr>
          <p:cNvCxnSpPr/>
          <p:nvPr/>
        </p:nvCxnSpPr>
        <p:spPr>
          <a:xfrm>
            <a:off x="742002" y="1144687"/>
            <a:ext cx="144553" cy="0"/>
          </a:xfrm>
          <a:prstGeom prst="line">
            <a:avLst/>
          </a:prstGeom>
          <a:ln w="9525">
            <a:solidFill>
              <a:srgbClr val="C7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40C1D07-44FC-4C20-BB15-3AE1596B1715}"/>
              </a:ext>
            </a:extLst>
          </p:cNvPr>
          <p:cNvCxnSpPr/>
          <p:nvPr/>
        </p:nvCxnSpPr>
        <p:spPr>
          <a:xfrm>
            <a:off x="727297" y="6428958"/>
            <a:ext cx="144553" cy="0"/>
          </a:xfrm>
          <a:prstGeom prst="line">
            <a:avLst/>
          </a:prstGeom>
          <a:ln w="9525">
            <a:solidFill>
              <a:srgbClr val="C7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AAE2BD23-427D-4BCF-AE59-0606AB2C6AFD}"/>
              </a:ext>
            </a:extLst>
          </p:cNvPr>
          <p:cNvCxnSpPr>
            <a:cxnSpLocks/>
          </p:cNvCxnSpPr>
          <p:nvPr/>
        </p:nvCxnSpPr>
        <p:spPr>
          <a:xfrm>
            <a:off x="919828" y="2874847"/>
            <a:ext cx="8854453" cy="0"/>
          </a:xfrm>
          <a:prstGeom prst="line">
            <a:avLst/>
          </a:prstGeom>
          <a:ln>
            <a:solidFill>
              <a:srgbClr val="CECE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 36">
            <a:extLst>
              <a:ext uri="{FF2B5EF4-FFF2-40B4-BE49-F238E27FC236}">
                <a16:creationId xmlns:a16="http://schemas.microsoft.com/office/drawing/2014/main" id="{589A27B0-3354-43D3-BFB8-5A756C956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0" y="4827482"/>
            <a:ext cx="2166249" cy="1445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FCF555AA-341F-4612-8D97-02AE250FEBD7}"/>
              </a:ext>
            </a:extLst>
          </p:cNvPr>
          <p:cNvCxnSpPr>
            <a:cxnSpLocks/>
          </p:cNvCxnSpPr>
          <p:nvPr/>
        </p:nvCxnSpPr>
        <p:spPr>
          <a:xfrm>
            <a:off x="925061" y="4671550"/>
            <a:ext cx="8854453" cy="0"/>
          </a:xfrm>
          <a:prstGeom prst="line">
            <a:avLst/>
          </a:prstGeom>
          <a:ln>
            <a:solidFill>
              <a:srgbClr val="CECE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61DD2276-15DA-4281-BBE5-59382B2F82B2}"/>
              </a:ext>
            </a:extLst>
          </p:cNvPr>
          <p:cNvSpPr txBox="1"/>
          <p:nvPr/>
        </p:nvSpPr>
        <p:spPr>
          <a:xfrm>
            <a:off x="10040454" y="1511947"/>
            <a:ext cx="1745772" cy="101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3415">
              <a:spcBef>
                <a:spcPts val="802"/>
              </a:spcBef>
              <a:defRPr/>
            </a:pPr>
            <a:r>
              <a:rPr lang="de-DE" sz="2008" b="1" dirty="0">
                <a:solidFill>
                  <a:srgbClr val="E2001A"/>
                </a:solidFill>
              </a:rPr>
              <a:t>724.900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</a:rPr>
              <a:t>im Juli 2023</a:t>
            </a:r>
          </a:p>
          <a:p>
            <a:pPr algn="ctr" defTabSz="1223415">
              <a:defRPr/>
            </a:pPr>
            <a:endParaRPr lang="de-DE" sz="703" dirty="0">
              <a:solidFill>
                <a:prstClr val="black"/>
              </a:solidFill>
            </a:endParaRPr>
          </a:p>
          <a:p>
            <a:pPr algn="ctr" defTabSz="1223415">
              <a:defRPr/>
            </a:pPr>
            <a:r>
              <a:rPr lang="de-DE" sz="1405" b="1" dirty="0">
                <a:solidFill>
                  <a:schemeClr val="tx2"/>
                </a:solidFill>
              </a:rPr>
              <a:t>5,4</a:t>
            </a:r>
            <a:r>
              <a:rPr lang="de-DE" sz="1104" b="1" dirty="0">
                <a:solidFill>
                  <a:schemeClr val="tx2"/>
                </a:solidFill>
              </a:rPr>
              <a:t>%</a:t>
            </a:r>
            <a:r>
              <a:rPr lang="de-DE" sz="1405" b="1" dirty="0">
                <a:solidFill>
                  <a:schemeClr val="tx2"/>
                </a:solidFill>
              </a:rPr>
              <a:t> </a:t>
            </a:r>
            <a:r>
              <a:rPr lang="de-DE" sz="937" dirty="0">
                <a:solidFill>
                  <a:prstClr val="black"/>
                </a:solidFill>
              </a:rPr>
              <a:t>oder </a:t>
            </a:r>
            <a:r>
              <a:rPr lang="de-DE" sz="1405" b="1" dirty="0">
                <a:solidFill>
                  <a:schemeClr val="tx2"/>
                </a:solidFill>
              </a:rPr>
              <a:t>37.177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</a:rPr>
              <a:t> mehr als im Vorjahr</a:t>
            </a:r>
          </a:p>
        </p:txBody>
      </p:sp>
      <p:sp>
        <p:nvSpPr>
          <p:cNvPr id="75" name="Abgerundetes Rechteck 8">
            <a:extLst>
              <a:ext uri="{FF2B5EF4-FFF2-40B4-BE49-F238E27FC236}">
                <a16:creationId xmlns:a16="http://schemas.microsoft.com/office/drawing/2014/main" id="{90C1DD5A-1E21-48C2-98F8-B331E46CE379}"/>
              </a:ext>
            </a:extLst>
          </p:cNvPr>
          <p:cNvSpPr/>
          <p:nvPr/>
        </p:nvSpPr>
        <p:spPr>
          <a:xfrm>
            <a:off x="10033417" y="3227130"/>
            <a:ext cx="1745771" cy="1070793"/>
          </a:xfrm>
          <a:prstGeom prst="roundRect">
            <a:avLst>
              <a:gd name="adj" fmla="val 10879"/>
            </a:avLst>
          </a:prstGeom>
          <a:noFill/>
          <a:ln w="12700">
            <a:solidFill>
              <a:srgbClr val="C7C7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9"/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D8D711AB-3BF5-4F99-B083-50C4D29B4ADF}"/>
              </a:ext>
            </a:extLst>
          </p:cNvPr>
          <p:cNvSpPr txBox="1"/>
          <p:nvPr/>
        </p:nvSpPr>
        <p:spPr>
          <a:xfrm>
            <a:off x="10038883" y="3246183"/>
            <a:ext cx="1745772" cy="101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3415">
              <a:spcBef>
                <a:spcPts val="802"/>
              </a:spcBef>
              <a:defRPr/>
            </a:pPr>
            <a:r>
              <a:rPr lang="de-DE" sz="2008" b="1" dirty="0">
                <a:solidFill>
                  <a:srgbClr val="E2001A"/>
                </a:solidFill>
              </a:rPr>
              <a:t>152.984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</a:rPr>
              <a:t>im Juli 2023</a:t>
            </a:r>
          </a:p>
          <a:p>
            <a:pPr algn="ctr" defTabSz="1223415">
              <a:defRPr/>
            </a:pPr>
            <a:endParaRPr lang="de-DE" sz="703" dirty="0">
              <a:solidFill>
                <a:prstClr val="black"/>
              </a:solidFill>
            </a:endParaRPr>
          </a:p>
          <a:p>
            <a:pPr algn="ctr" defTabSz="1223415">
              <a:defRPr/>
            </a:pPr>
            <a:r>
              <a:rPr lang="de-DE" sz="1405" b="1" dirty="0">
                <a:solidFill>
                  <a:schemeClr val="tx2"/>
                </a:solidFill>
              </a:rPr>
              <a:t>-12,7</a:t>
            </a:r>
            <a:r>
              <a:rPr lang="de-DE" sz="1104" b="1" dirty="0">
                <a:solidFill>
                  <a:schemeClr val="tx2"/>
                </a:solidFill>
              </a:rPr>
              <a:t>%</a:t>
            </a:r>
            <a:r>
              <a:rPr lang="de-DE" sz="1405" b="1" dirty="0">
                <a:solidFill>
                  <a:schemeClr val="tx2"/>
                </a:solidFill>
              </a:rPr>
              <a:t> </a:t>
            </a:r>
            <a:r>
              <a:rPr lang="de-DE" sz="937" dirty="0">
                <a:solidFill>
                  <a:prstClr val="black"/>
                </a:solidFill>
              </a:rPr>
              <a:t>oder </a:t>
            </a:r>
            <a:r>
              <a:rPr lang="de-DE" sz="1405" b="1" dirty="0">
                <a:solidFill>
                  <a:schemeClr val="tx2"/>
                </a:solidFill>
              </a:rPr>
              <a:t>-22.229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</a:rPr>
              <a:t> weniger als im Vorjahr</a:t>
            </a:r>
          </a:p>
        </p:txBody>
      </p:sp>
      <p:sp>
        <p:nvSpPr>
          <p:cNvPr id="82" name="Abgerundetes Rechteck 8">
            <a:extLst>
              <a:ext uri="{FF2B5EF4-FFF2-40B4-BE49-F238E27FC236}">
                <a16:creationId xmlns:a16="http://schemas.microsoft.com/office/drawing/2014/main" id="{211113CD-1C37-46EE-B3AE-4F562D7DCA1E}"/>
              </a:ext>
            </a:extLst>
          </p:cNvPr>
          <p:cNvSpPr/>
          <p:nvPr/>
        </p:nvSpPr>
        <p:spPr>
          <a:xfrm>
            <a:off x="10034988" y="4999235"/>
            <a:ext cx="1745771" cy="1070793"/>
          </a:xfrm>
          <a:prstGeom prst="roundRect">
            <a:avLst>
              <a:gd name="adj" fmla="val 10879"/>
            </a:avLst>
          </a:prstGeom>
          <a:noFill/>
          <a:ln w="12700">
            <a:solidFill>
              <a:srgbClr val="C7C7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9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103809EA-9647-4680-A2D9-46B6B80A42D4}"/>
              </a:ext>
            </a:extLst>
          </p:cNvPr>
          <p:cNvSpPr txBox="1"/>
          <p:nvPr/>
        </p:nvSpPr>
        <p:spPr>
          <a:xfrm>
            <a:off x="10040454" y="5018288"/>
            <a:ext cx="1745772" cy="101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3415">
              <a:spcBef>
                <a:spcPts val="802"/>
              </a:spcBef>
              <a:defRPr/>
            </a:pPr>
            <a:r>
              <a:rPr lang="de-DE" sz="2008" b="1" dirty="0">
                <a:solidFill>
                  <a:srgbClr val="E2001A"/>
                </a:solidFill>
              </a:rPr>
              <a:t>7.287.500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</a:rPr>
              <a:t>im Mai 2023</a:t>
            </a:r>
          </a:p>
          <a:p>
            <a:pPr algn="ctr" defTabSz="1223415">
              <a:defRPr/>
            </a:pPr>
            <a:endParaRPr lang="de-DE" sz="703" dirty="0">
              <a:solidFill>
                <a:prstClr val="black"/>
              </a:solidFill>
            </a:endParaRPr>
          </a:p>
          <a:p>
            <a:pPr algn="ctr" defTabSz="1223415">
              <a:defRPr/>
            </a:pPr>
            <a:r>
              <a:rPr lang="de-DE" sz="1405" b="1" dirty="0">
                <a:solidFill>
                  <a:schemeClr val="tx2"/>
                </a:solidFill>
              </a:rPr>
              <a:t>0,6</a:t>
            </a:r>
            <a:r>
              <a:rPr lang="de-DE" sz="1104" b="1" dirty="0">
                <a:solidFill>
                  <a:schemeClr val="tx2"/>
                </a:solidFill>
              </a:rPr>
              <a:t>%</a:t>
            </a:r>
            <a:r>
              <a:rPr lang="de-DE" sz="1405" b="1" dirty="0">
                <a:solidFill>
                  <a:schemeClr val="tx2"/>
                </a:solidFill>
              </a:rPr>
              <a:t> </a:t>
            </a:r>
            <a:r>
              <a:rPr lang="de-DE" sz="937" dirty="0">
                <a:solidFill>
                  <a:prstClr val="black"/>
                </a:solidFill>
              </a:rPr>
              <a:t>oder </a:t>
            </a:r>
            <a:r>
              <a:rPr lang="de-DE" sz="1405" b="1" dirty="0">
                <a:solidFill>
                  <a:schemeClr val="tx2"/>
                </a:solidFill>
              </a:rPr>
              <a:t>43.378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</a:rPr>
              <a:t> mehr als im Vorjahr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DEE61734-675F-47FE-83F1-063B933A2EFF}"/>
              </a:ext>
            </a:extLst>
          </p:cNvPr>
          <p:cNvSpPr txBox="1"/>
          <p:nvPr/>
        </p:nvSpPr>
        <p:spPr>
          <a:xfrm>
            <a:off x="3299190" y="1606792"/>
            <a:ext cx="5189028" cy="113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3415">
              <a:lnSpc>
                <a:spcPct val="150000"/>
              </a:lnSpc>
              <a:spcAft>
                <a:spcPts val="1205"/>
              </a:spcAft>
              <a:defRPr/>
            </a:pPr>
            <a:r>
              <a:rPr lang="de-DE" sz="1338" b="1" dirty="0">
                <a:solidFill>
                  <a:prstClr val="black"/>
                </a:solidFill>
              </a:rPr>
              <a:t>Arbeitslosigkeit</a:t>
            </a:r>
            <a:endParaRPr lang="de-DE" sz="1874" b="1" dirty="0">
              <a:solidFill>
                <a:srgbClr val="E2001A"/>
              </a:solidFill>
              <a:latin typeface="Arial"/>
            </a:endParaRPr>
          </a:p>
          <a:p>
            <a:pPr defTabSz="1223415">
              <a:defRPr/>
            </a:pPr>
            <a:r>
              <a:rPr lang="de-DE" sz="1874" b="1" dirty="0">
                <a:solidFill>
                  <a:srgbClr val="E2001A"/>
                </a:solidFill>
                <a:latin typeface="Arial"/>
              </a:rPr>
              <a:t>Verhaltene Entwicklung bei der Zahl der Arbeitslosen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BDE3985D-C3F7-4097-89CA-F9ECC81663F6}"/>
              </a:ext>
            </a:extLst>
          </p:cNvPr>
          <p:cNvSpPr txBox="1"/>
          <p:nvPr/>
        </p:nvSpPr>
        <p:spPr>
          <a:xfrm>
            <a:off x="3299149" y="3205148"/>
            <a:ext cx="4712087" cy="113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3415">
              <a:lnSpc>
                <a:spcPct val="150000"/>
              </a:lnSpc>
              <a:spcAft>
                <a:spcPts val="1205"/>
              </a:spcAft>
              <a:defRPr/>
            </a:pPr>
            <a:r>
              <a:rPr lang="de-DE" sz="1338" b="1" dirty="0">
                <a:solidFill>
                  <a:prstClr val="black"/>
                </a:solidFill>
              </a:rPr>
              <a:t>Gemeldete Stellen im Bestand</a:t>
            </a:r>
            <a:endParaRPr lang="de-DE" sz="1874" b="1" dirty="0">
              <a:solidFill>
                <a:srgbClr val="E2001A"/>
              </a:solidFill>
              <a:latin typeface="Arial"/>
            </a:endParaRPr>
          </a:p>
          <a:p>
            <a:pPr defTabSz="1223415">
              <a:defRPr/>
            </a:pPr>
            <a:r>
              <a:rPr lang="de-DE" sz="1874" b="1" dirty="0">
                <a:solidFill>
                  <a:srgbClr val="E2001A"/>
                </a:solidFill>
                <a:latin typeface="Arial"/>
              </a:rPr>
              <a:t>Noch vergleichsweise hoher Bestand an Arbeitsstellen, aber geringer Zugang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A2BCA9D8-DE0E-4D68-9F60-DEB002B2E0B6}"/>
              </a:ext>
            </a:extLst>
          </p:cNvPr>
          <p:cNvSpPr txBox="1"/>
          <p:nvPr/>
        </p:nvSpPr>
        <p:spPr>
          <a:xfrm>
            <a:off x="3305749" y="4969751"/>
            <a:ext cx="4178731" cy="113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3415">
              <a:lnSpc>
                <a:spcPct val="150000"/>
              </a:lnSpc>
              <a:spcAft>
                <a:spcPts val="1205"/>
              </a:spcAft>
              <a:defRPr/>
            </a:pPr>
            <a:r>
              <a:rPr lang="de-DE" sz="1338" b="1" dirty="0">
                <a:solidFill>
                  <a:prstClr val="black"/>
                </a:solidFill>
              </a:rPr>
              <a:t>Sozialversicherungspflichtige Beschäftigung</a:t>
            </a:r>
            <a:endParaRPr lang="de-DE" sz="1874" b="1" dirty="0">
              <a:solidFill>
                <a:srgbClr val="E2001A"/>
              </a:solidFill>
              <a:latin typeface="Arial"/>
            </a:endParaRPr>
          </a:p>
          <a:p>
            <a:pPr defTabSz="1223415">
              <a:defRPr/>
            </a:pPr>
            <a:r>
              <a:rPr lang="de-DE" sz="1874" b="1" dirty="0">
                <a:solidFill>
                  <a:srgbClr val="E2001A"/>
                </a:solidFill>
                <a:latin typeface="Arial"/>
              </a:rPr>
              <a:t>Historischer Höchstwert der</a:t>
            </a:r>
          </a:p>
          <a:p>
            <a:pPr defTabSz="1223415">
              <a:defRPr/>
            </a:pPr>
            <a:r>
              <a:rPr lang="de-DE" sz="1874" b="1" dirty="0">
                <a:solidFill>
                  <a:srgbClr val="E2001A"/>
                </a:solidFill>
                <a:latin typeface="Arial"/>
              </a:rPr>
              <a:t>Beschäftigung in einem April</a:t>
            </a:r>
          </a:p>
        </p:txBody>
      </p:sp>
      <p:sp>
        <p:nvSpPr>
          <p:cNvPr id="110" name="Rechteck: abgerundete Ecken 109">
            <a:extLst>
              <a:ext uri="{FF2B5EF4-FFF2-40B4-BE49-F238E27FC236}">
                <a16:creationId xmlns:a16="http://schemas.microsoft.com/office/drawing/2014/main" id="{6C68CE0D-17A5-4C8C-B57A-08769DA126FC}"/>
              </a:ext>
            </a:extLst>
          </p:cNvPr>
          <p:cNvSpPr/>
          <p:nvPr/>
        </p:nvSpPr>
        <p:spPr>
          <a:xfrm rot="16200000">
            <a:off x="-1520736" y="3371322"/>
            <a:ext cx="3879050" cy="4276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D7D7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3925"/>
            <a:r>
              <a:rPr lang="de-DE" sz="1874" b="1" dirty="0">
                <a:solidFill>
                  <a:srgbClr val="7D7D7D"/>
                </a:solidFill>
                <a:latin typeface="Arial"/>
              </a:rPr>
              <a:t>Arbeitsmarkt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C3D9E402-2B03-4527-B509-74784199C3AC}"/>
              </a:ext>
            </a:extLst>
          </p:cNvPr>
          <p:cNvSpPr txBox="1"/>
          <p:nvPr/>
        </p:nvSpPr>
        <p:spPr>
          <a:xfrm>
            <a:off x="9818816" y="6382436"/>
            <a:ext cx="2560941" cy="21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3925">
              <a:defRPr/>
            </a:pPr>
            <a:r>
              <a:rPr lang="de-DE" sz="803" dirty="0">
                <a:solidFill>
                  <a:srgbClr val="000000"/>
                </a:solidFill>
                <a:latin typeface="Arial"/>
              </a:rPr>
              <a:t>Quelle: Statistik der Bundesagentur für Arbeit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C1CC2A97-0569-4D2F-9FD4-5BB5EB0D8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4" y="1302139"/>
            <a:ext cx="2175666" cy="1450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5D00B655-65A6-4162-A27A-20937E523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79" y="3058015"/>
            <a:ext cx="2175666" cy="1450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A4068D68-A984-444D-B9CB-16E270AE5D58}"/>
              </a:ext>
            </a:extLst>
          </p:cNvPr>
          <p:cNvSpPr/>
          <p:nvPr/>
        </p:nvSpPr>
        <p:spPr>
          <a:xfrm>
            <a:off x="9033164" y="1201321"/>
            <a:ext cx="1641354" cy="108556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2" tIns="61197" rIns="122392" bIns="611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23887"/>
            <a:endParaRPr lang="de-DE" sz="2879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9FAE31-C373-479C-A7E4-F3967C34F716}"/>
              </a:ext>
            </a:extLst>
          </p:cNvPr>
          <p:cNvSpPr txBox="1"/>
          <p:nvPr/>
        </p:nvSpPr>
        <p:spPr>
          <a:xfrm>
            <a:off x="9316275" y="1446722"/>
            <a:ext cx="1104925" cy="318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3406">
              <a:defRPr/>
            </a:pPr>
            <a:r>
              <a:rPr lang="de-DE" sz="1472" b="1" i="1" dirty="0">
                <a:latin typeface="Arial"/>
              </a:rPr>
              <a:t>7,4</a:t>
            </a:r>
            <a:r>
              <a:rPr lang="de-DE" sz="1071" b="1" i="1" dirty="0">
                <a:latin typeface="Arial"/>
              </a:rPr>
              <a:t>%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6AA4F91-0059-4413-9086-605149B13CA6}"/>
              </a:ext>
            </a:extLst>
          </p:cNvPr>
          <p:cNvSpPr/>
          <p:nvPr/>
        </p:nvSpPr>
        <p:spPr>
          <a:xfrm>
            <a:off x="9402097" y="1763154"/>
            <a:ext cx="730045" cy="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4D22426-687D-406A-A0C4-EC4E76B5CEEE}"/>
              </a:ext>
            </a:extLst>
          </p:cNvPr>
          <p:cNvSpPr/>
          <p:nvPr/>
        </p:nvSpPr>
        <p:spPr>
          <a:xfrm>
            <a:off x="9615948" y="1895168"/>
            <a:ext cx="302342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F87BC34-144F-443A-BE49-EAB9250E2618}"/>
              </a:ext>
            </a:extLst>
          </p:cNvPr>
          <p:cNvSpPr txBox="1"/>
          <p:nvPr/>
        </p:nvSpPr>
        <p:spPr>
          <a:xfrm>
            <a:off x="9071287" y="1685884"/>
            <a:ext cx="1463280" cy="38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3406">
              <a:defRPr/>
            </a:pPr>
            <a:r>
              <a:rPr lang="de-DE" sz="937" i="1" dirty="0">
                <a:solidFill>
                  <a:srgbClr val="464646"/>
                </a:solidFill>
                <a:latin typeface="Arial"/>
              </a:rPr>
              <a:t>Arbeitslosen-</a:t>
            </a:r>
          </a:p>
          <a:p>
            <a:pPr algn="ctr" defTabSz="1223406">
              <a:defRPr/>
            </a:pPr>
            <a:r>
              <a:rPr lang="de-DE" sz="937" i="1" dirty="0">
                <a:solidFill>
                  <a:srgbClr val="464646"/>
                </a:solidFill>
                <a:latin typeface="Arial"/>
              </a:rPr>
              <a:t>quote</a:t>
            </a:r>
            <a:endParaRPr lang="de-DE" sz="937" dirty="0">
              <a:solidFill>
                <a:srgbClr val="464646"/>
              </a:solidFill>
              <a:latin typeface="Arial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C961053-68CB-4A9A-B96C-27335AEE7D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bgerundetes Rechteck 8">
            <a:extLst>
              <a:ext uri="{FF2B5EF4-FFF2-40B4-BE49-F238E27FC236}">
                <a16:creationId xmlns:a16="http://schemas.microsoft.com/office/drawing/2014/main" id="{D5F4C09D-427B-4E5C-8C4F-8CF5FDBA56AA}"/>
              </a:ext>
            </a:extLst>
          </p:cNvPr>
          <p:cNvSpPr/>
          <p:nvPr/>
        </p:nvSpPr>
        <p:spPr>
          <a:xfrm>
            <a:off x="10024301" y="1227316"/>
            <a:ext cx="1745771" cy="1070793"/>
          </a:xfrm>
          <a:prstGeom prst="roundRect">
            <a:avLst>
              <a:gd name="adj" fmla="val 10879"/>
            </a:avLst>
          </a:prstGeom>
          <a:noFill/>
          <a:ln w="12700">
            <a:solidFill>
              <a:srgbClr val="C7C7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7966"/>
            <a:endParaRPr lang="de-DE" sz="2409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79CC7-A300-475C-B889-57A0CF56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44661"/>
            <a:ext cx="11217600" cy="860600"/>
          </a:xfrm>
        </p:spPr>
        <p:txBody>
          <a:bodyPr/>
          <a:lstStyle/>
          <a:p>
            <a:r>
              <a:rPr lang="de-DE" dirty="0"/>
              <a:t>Die Trendumkehr am Ausbildungsmarkt nimmt Konturen an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EF58FC-1F7F-4F84-A365-2BF90D144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Arial"/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FA7CDB1-741D-4255-81B9-F0C0A2103667}"/>
              </a:ext>
            </a:extLst>
          </p:cNvPr>
          <p:cNvCxnSpPr>
            <a:cxnSpLocks/>
          </p:cNvCxnSpPr>
          <p:nvPr/>
        </p:nvCxnSpPr>
        <p:spPr>
          <a:xfrm flipH="1">
            <a:off x="748451" y="1050005"/>
            <a:ext cx="1968" cy="5434630"/>
          </a:xfrm>
          <a:prstGeom prst="line">
            <a:avLst/>
          </a:prstGeom>
          <a:ln w="9525">
            <a:solidFill>
              <a:srgbClr val="C7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611D7CA-1D9E-4C08-BBB9-E49F16F977F3}"/>
              </a:ext>
            </a:extLst>
          </p:cNvPr>
          <p:cNvCxnSpPr/>
          <p:nvPr/>
        </p:nvCxnSpPr>
        <p:spPr>
          <a:xfrm>
            <a:off x="754716" y="1050005"/>
            <a:ext cx="144563" cy="0"/>
          </a:xfrm>
          <a:prstGeom prst="line">
            <a:avLst/>
          </a:prstGeom>
          <a:ln w="9525">
            <a:solidFill>
              <a:srgbClr val="C7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40C1D07-44FC-4C20-BB15-3AE1596B1715}"/>
              </a:ext>
            </a:extLst>
          </p:cNvPr>
          <p:cNvCxnSpPr>
            <a:cxnSpLocks/>
          </p:cNvCxnSpPr>
          <p:nvPr/>
        </p:nvCxnSpPr>
        <p:spPr>
          <a:xfrm>
            <a:off x="750418" y="6495051"/>
            <a:ext cx="144563" cy="0"/>
          </a:xfrm>
          <a:prstGeom prst="line">
            <a:avLst/>
          </a:prstGeom>
          <a:ln w="9525">
            <a:solidFill>
              <a:srgbClr val="C7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AAE2BD23-427D-4BCF-AE59-0606AB2C6AFD}"/>
              </a:ext>
            </a:extLst>
          </p:cNvPr>
          <p:cNvCxnSpPr>
            <a:cxnSpLocks/>
          </p:cNvCxnSpPr>
          <p:nvPr/>
        </p:nvCxnSpPr>
        <p:spPr>
          <a:xfrm>
            <a:off x="932917" y="2357953"/>
            <a:ext cx="8854453" cy="0"/>
          </a:xfrm>
          <a:prstGeom prst="line">
            <a:avLst/>
          </a:prstGeom>
          <a:ln>
            <a:solidFill>
              <a:srgbClr val="CECE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7D3888DD-F95D-4CC1-99A6-158041AB7220}"/>
              </a:ext>
            </a:extLst>
          </p:cNvPr>
          <p:cNvSpPr txBox="1"/>
          <p:nvPr/>
        </p:nvSpPr>
        <p:spPr>
          <a:xfrm>
            <a:off x="2874640" y="1228159"/>
            <a:ext cx="6171086" cy="84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3415">
              <a:lnSpc>
                <a:spcPct val="150000"/>
              </a:lnSpc>
              <a:spcAft>
                <a:spcPts val="1205"/>
              </a:spcAft>
              <a:defRPr/>
            </a:pPr>
            <a:r>
              <a:rPr lang="de-DE" sz="1338" b="1" dirty="0">
                <a:solidFill>
                  <a:prstClr val="black"/>
                </a:solidFill>
              </a:rPr>
              <a:t>Bewerber/-innen seit Beginn des Ausbildungsjahrs</a:t>
            </a:r>
          </a:p>
          <a:p>
            <a:pPr defTabSz="1223415">
              <a:defRPr/>
            </a:pPr>
            <a:r>
              <a:rPr lang="de-DE" sz="1874" b="1" dirty="0">
                <a:solidFill>
                  <a:srgbClr val="E2001A"/>
                </a:solidFill>
                <a:latin typeface="Arial"/>
              </a:rPr>
              <a:t>Sinkende Zahl von Bewerberinnen und Bewerbern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FCF555AA-341F-4612-8D97-02AE250FEBD7}"/>
              </a:ext>
            </a:extLst>
          </p:cNvPr>
          <p:cNvCxnSpPr>
            <a:cxnSpLocks/>
          </p:cNvCxnSpPr>
          <p:nvPr/>
        </p:nvCxnSpPr>
        <p:spPr>
          <a:xfrm>
            <a:off x="928686" y="3658385"/>
            <a:ext cx="8854453" cy="0"/>
          </a:xfrm>
          <a:prstGeom prst="line">
            <a:avLst/>
          </a:prstGeom>
          <a:ln>
            <a:solidFill>
              <a:srgbClr val="CECE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>
            <a:extLst>
              <a:ext uri="{FF2B5EF4-FFF2-40B4-BE49-F238E27FC236}">
                <a16:creationId xmlns:a16="http://schemas.microsoft.com/office/drawing/2014/main" id="{D66D227C-9708-4422-BE80-8F801FF89C0C}"/>
              </a:ext>
            </a:extLst>
          </p:cNvPr>
          <p:cNvSpPr txBox="1"/>
          <p:nvPr/>
        </p:nvSpPr>
        <p:spPr>
          <a:xfrm>
            <a:off x="2877622" y="3815347"/>
            <a:ext cx="6168104" cy="10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3415">
              <a:spcAft>
                <a:spcPts val="1205"/>
              </a:spcAft>
              <a:defRPr/>
            </a:pPr>
            <a:r>
              <a:rPr lang="de-DE" sz="1338" b="1" dirty="0">
                <a:solidFill>
                  <a:prstClr val="black"/>
                </a:solidFill>
                <a:latin typeface="Arial"/>
              </a:rPr>
              <a:t>Einmündungen seit Beginn des Ausbildungsjahrs</a:t>
            </a:r>
          </a:p>
          <a:p>
            <a:pPr defTabSz="1223415">
              <a:defRPr/>
            </a:pPr>
            <a:r>
              <a:rPr lang="de-DE" sz="1874" b="1" dirty="0">
                <a:solidFill>
                  <a:srgbClr val="E2001A"/>
                </a:solidFill>
                <a:latin typeface="Arial"/>
              </a:rPr>
              <a:t>Viele Bewerberinnen und Bewerber haben bereits eine Ausbildung gefunden</a:t>
            </a: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2A50DF27-6649-4658-84B4-611D39BD6B34}"/>
              </a:ext>
            </a:extLst>
          </p:cNvPr>
          <p:cNvCxnSpPr>
            <a:cxnSpLocks/>
          </p:cNvCxnSpPr>
          <p:nvPr/>
        </p:nvCxnSpPr>
        <p:spPr>
          <a:xfrm>
            <a:off x="933164" y="4961671"/>
            <a:ext cx="8854453" cy="0"/>
          </a:xfrm>
          <a:prstGeom prst="line">
            <a:avLst/>
          </a:prstGeom>
          <a:ln>
            <a:solidFill>
              <a:srgbClr val="CECEC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>
            <a:extLst>
              <a:ext uri="{FF2B5EF4-FFF2-40B4-BE49-F238E27FC236}">
                <a16:creationId xmlns:a16="http://schemas.microsoft.com/office/drawing/2014/main" id="{C866E4A7-49AA-4C90-8F15-F7DC1D52F402}"/>
              </a:ext>
            </a:extLst>
          </p:cNvPr>
          <p:cNvSpPr txBox="1"/>
          <p:nvPr/>
        </p:nvSpPr>
        <p:spPr>
          <a:xfrm>
            <a:off x="2872320" y="5124422"/>
            <a:ext cx="6390903" cy="84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3415">
              <a:lnSpc>
                <a:spcPct val="150000"/>
              </a:lnSpc>
              <a:spcAft>
                <a:spcPts val="1205"/>
              </a:spcAft>
              <a:defRPr/>
            </a:pPr>
            <a:r>
              <a:rPr lang="de-DE" sz="1338" b="1" dirty="0">
                <a:solidFill>
                  <a:prstClr val="black"/>
                </a:solidFill>
                <a:latin typeface="Arial"/>
              </a:rPr>
              <a:t>Ausbildungsbetriebsquote für das Jahr 2022</a:t>
            </a:r>
          </a:p>
          <a:p>
            <a:pPr defTabSz="1223415">
              <a:defRPr/>
            </a:pPr>
            <a:r>
              <a:rPr lang="de-DE" sz="1874" b="1" dirty="0">
                <a:solidFill>
                  <a:srgbClr val="E2001A"/>
                </a:solidFill>
                <a:latin typeface="Arial"/>
              </a:rPr>
              <a:t>Sinkende Ausbildungsbeteiligung der Betriebe</a:t>
            </a:r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id="{AB360FA2-882C-43BB-A6DC-0D9B50230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7" y="2459188"/>
            <a:ext cx="1633116" cy="1089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8745263F-50FE-4655-8C29-7784309CA1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279" r="17291" b="8110"/>
          <a:stretch/>
        </p:blipFill>
        <p:spPr>
          <a:xfrm>
            <a:off x="918765" y="5068187"/>
            <a:ext cx="1632284" cy="1089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147CE479-F92C-46FD-A27E-52BD7ACC8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3" y="3740304"/>
            <a:ext cx="1632740" cy="1089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0E52F15-7957-479D-962F-10F3BED0CD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5" y="3778159"/>
            <a:ext cx="1633556" cy="1089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51FEDA9B-2377-4233-823E-4E35BCB54A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747" r="10171" b="13248"/>
          <a:stretch/>
        </p:blipFill>
        <p:spPr>
          <a:xfrm>
            <a:off x="928500" y="1170830"/>
            <a:ext cx="1633556" cy="1089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F8C75E9B-46CF-424E-A177-FDA26C513658}"/>
              </a:ext>
            </a:extLst>
          </p:cNvPr>
          <p:cNvSpPr/>
          <p:nvPr/>
        </p:nvSpPr>
        <p:spPr>
          <a:xfrm rot="16200000">
            <a:off x="-1520736" y="3371322"/>
            <a:ext cx="3879050" cy="4276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D7D7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3925"/>
            <a:r>
              <a:rPr lang="de-DE" sz="1874" b="1" dirty="0">
                <a:solidFill>
                  <a:srgbClr val="7D7D7D"/>
                </a:solidFill>
                <a:latin typeface="Arial"/>
              </a:rPr>
              <a:t>Ausbildung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8687584C-DF6B-4CD3-8082-53B9B1AACAD6}"/>
              </a:ext>
            </a:extLst>
          </p:cNvPr>
          <p:cNvSpPr txBox="1"/>
          <p:nvPr/>
        </p:nvSpPr>
        <p:spPr>
          <a:xfrm>
            <a:off x="2872320" y="6382518"/>
            <a:ext cx="2560941" cy="21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3925">
              <a:defRPr/>
            </a:pPr>
            <a:r>
              <a:rPr lang="de-DE" sz="803" dirty="0">
                <a:solidFill>
                  <a:srgbClr val="000000"/>
                </a:solidFill>
                <a:latin typeface="Arial"/>
              </a:rPr>
              <a:t>Quelle: Statistik der Bundesagentur für Arbeit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213F454D-3C4F-4894-9225-54350690FA33}"/>
              </a:ext>
            </a:extLst>
          </p:cNvPr>
          <p:cNvSpPr txBox="1"/>
          <p:nvPr/>
        </p:nvSpPr>
        <p:spPr>
          <a:xfrm>
            <a:off x="10029766" y="1246369"/>
            <a:ext cx="1745772" cy="105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3415">
              <a:spcBef>
                <a:spcPts val="802"/>
              </a:spcBef>
              <a:defRPr/>
            </a:pPr>
            <a:r>
              <a:rPr lang="de-DE" sz="2008" b="1" dirty="0">
                <a:solidFill>
                  <a:srgbClr val="E2001A"/>
                </a:solidFill>
                <a:latin typeface="Arial"/>
              </a:rPr>
              <a:t>95.927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  <a:latin typeface="Arial"/>
              </a:rPr>
              <a:t>im Juli 2023</a:t>
            </a:r>
          </a:p>
          <a:p>
            <a:pPr algn="ctr" defTabSz="1223415">
              <a:defRPr/>
            </a:pPr>
            <a:endParaRPr lang="de-DE" sz="703" dirty="0">
              <a:solidFill>
                <a:prstClr val="black"/>
              </a:solidFill>
              <a:latin typeface="Arial"/>
            </a:endParaRPr>
          </a:p>
          <a:p>
            <a:pPr algn="ctr" defTabSz="1223415">
              <a:defRPr/>
            </a:pPr>
            <a:r>
              <a:rPr lang="de-DE" sz="1405" b="1" dirty="0">
                <a:solidFill>
                  <a:srgbClr val="E2001A"/>
                </a:solidFill>
                <a:latin typeface="Arial"/>
              </a:rPr>
              <a:t>-1,8</a:t>
            </a:r>
            <a:r>
              <a:rPr lang="de-DE" sz="1104" b="1" dirty="0">
                <a:solidFill>
                  <a:srgbClr val="E2001A"/>
                </a:solidFill>
                <a:latin typeface="Arial"/>
              </a:rPr>
              <a:t>%</a:t>
            </a:r>
            <a:r>
              <a:rPr lang="de-DE" sz="1405" b="1" dirty="0">
                <a:solidFill>
                  <a:srgbClr val="E2001A"/>
                </a:solidFill>
                <a:latin typeface="Arial"/>
              </a:rPr>
              <a:t> </a:t>
            </a:r>
            <a:r>
              <a:rPr lang="de-DE" sz="937" dirty="0">
                <a:solidFill>
                  <a:prstClr val="black"/>
                </a:solidFill>
                <a:latin typeface="Arial"/>
              </a:rPr>
              <a:t>oder </a:t>
            </a:r>
            <a:r>
              <a:rPr lang="de-DE" sz="1405" b="1" dirty="0">
                <a:solidFill>
                  <a:srgbClr val="E2001A"/>
                </a:solidFill>
              </a:rPr>
              <a:t>-1.715</a:t>
            </a:r>
            <a:endParaRPr lang="de-DE" sz="1405" b="1" dirty="0">
              <a:solidFill>
                <a:srgbClr val="E2001A"/>
              </a:solidFill>
              <a:latin typeface="Arial"/>
            </a:endParaRP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  <a:latin typeface="Arial"/>
              </a:rPr>
              <a:t> weniger als im Vorjahr</a:t>
            </a:r>
          </a:p>
        </p:txBody>
      </p:sp>
      <p:sp>
        <p:nvSpPr>
          <p:cNvPr id="92" name="Abgerundetes Rechteck 8">
            <a:extLst>
              <a:ext uri="{FF2B5EF4-FFF2-40B4-BE49-F238E27FC236}">
                <a16:creationId xmlns:a16="http://schemas.microsoft.com/office/drawing/2014/main" id="{5D4AC17D-C438-466E-940C-2C2D39D97598}"/>
              </a:ext>
            </a:extLst>
          </p:cNvPr>
          <p:cNvSpPr/>
          <p:nvPr/>
        </p:nvSpPr>
        <p:spPr>
          <a:xfrm>
            <a:off x="10022729" y="2479502"/>
            <a:ext cx="1745771" cy="1070793"/>
          </a:xfrm>
          <a:prstGeom prst="roundRect">
            <a:avLst>
              <a:gd name="adj" fmla="val 10879"/>
            </a:avLst>
          </a:prstGeom>
          <a:noFill/>
          <a:ln w="12700">
            <a:solidFill>
              <a:srgbClr val="C7C7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7966"/>
            <a:endParaRPr lang="de-DE" sz="2409">
              <a:solidFill>
                <a:prstClr val="white"/>
              </a:solidFill>
              <a:latin typeface="Arial"/>
            </a:endParaRP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A926834B-8E97-4519-BBB0-E3382D7A5A78}"/>
              </a:ext>
            </a:extLst>
          </p:cNvPr>
          <p:cNvSpPr txBox="1"/>
          <p:nvPr/>
        </p:nvSpPr>
        <p:spPr>
          <a:xfrm>
            <a:off x="10028195" y="2498554"/>
            <a:ext cx="1745772" cy="105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3415">
              <a:spcBef>
                <a:spcPts val="802"/>
              </a:spcBef>
              <a:defRPr/>
            </a:pPr>
            <a:r>
              <a:rPr lang="de-DE" sz="2008" b="1" dirty="0">
                <a:solidFill>
                  <a:srgbClr val="E2001A"/>
                </a:solidFill>
                <a:latin typeface="Arial"/>
              </a:rPr>
              <a:t>105.121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  <a:latin typeface="Arial"/>
              </a:rPr>
              <a:t>im Juli 2023</a:t>
            </a:r>
          </a:p>
          <a:p>
            <a:pPr algn="ctr" defTabSz="1223415">
              <a:defRPr/>
            </a:pPr>
            <a:endParaRPr lang="de-DE" sz="703" dirty="0">
              <a:solidFill>
                <a:prstClr val="black"/>
              </a:solidFill>
              <a:latin typeface="Arial"/>
            </a:endParaRPr>
          </a:p>
          <a:p>
            <a:pPr algn="ctr" defTabSz="1223415">
              <a:defRPr/>
            </a:pPr>
            <a:r>
              <a:rPr lang="de-DE" sz="1405" b="1" dirty="0">
                <a:solidFill>
                  <a:srgbClr val="E2001A"/>
                </a:solidFill>
                <a:latin typeface="Arial"/>
              </a:rPr>
              <a:t>-1,8</a:t>
            </a:r>
            <a:r>
              <a:rPr lang="de-DE" sz="1104" b="1" dirty="0">
                <a:solidFill>
                  <a:srgbClr val="E2001A"/>
                </a:solidFill>
                <a:latin typeface="Arial"/>
              </a:rPr>
              <a:t>%</a:t>
            </a:r>
            <a:r>
              <a:rPr lang="de-DE" sz="1405" b="1" dirty="0">
                <a:solidFill>
                  <a:srgbClr val="E2001A"/>
                </a:solidFill>
                <a:latin typeface="Arial"/>
              </a:rPr>
              <a:t> </a:t>
            </a:r>
            <a:r>
              <a:rPr lang="de-DE" sz="937" dirty="0">
                <a:solidFill>
                  <a:prstClr val="black"/>
                </a:solidFill>
                <a:latin typeface="Arial"/>
              </a:rPr>
              <a:t>oder </a:t>
            </a:r>
            <a:r>
              <a:rPr lang="de-DE" sz="1405" b="1" dirty="0">
                <a:solidFill>
                  <a:srgbClr val="E2001A"/>
                </a:solidFill>
              </a:rPr>
              <a:t>-1.967</a:t>
            </a:r>
            <a:endParaRPr lang="de-DE" sz="1405" b="1" dirty="0">
              <a:solidFill>
                <a:srgbClr val="E2001A"/>
              </a:solidFill>
              <a:latin typeface="Arial"/>
            </a:endParaRP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  <a:latin typeface="Arial"/>
              </a:rPr>
              <a:t> weniger als im Vorjahr</a:t>
            </a:r>
          </a:p>
        </p:txBody>
      </p:sp>
      <p:sp>
        <p:nvSpPr>
          <p:cNvPr id="102" name="Abgerundetes Rechteck 8">
            <a:extLst>
              <a:ext uri="{FF2B5EF4-FFF2-40B4-BE49-F238E27FC236}">
                <a16:creationId xmlns:a16="http://schemas.microsoft.com/office/drawing/2014/main" id="{9854DB01-F267-4380-BC1A-BB9FEFEE9F68}"/>
              </a:ext>
            </a:extLst>
          </p:cNvPr>
          <p:cNvSpPr/>
          <p:nvPr/>
        </p:nvSpPr>
        <p:spPr>
          <a:xfrm>
            <a:off x="10024301" y="3778422"/>
            <a:ext cx="1745771" cy="1070793"/>
          </a:xfrm>
          <a:prstGeom prst="roundRect">
            <a:avLst>
              <a:gd name="adj" fmla="val 10879"/>
            </a:avLst>
          </a:prstGeom>
          <a:noFill/>
          <a:ln w="12700">
            <a:solidFill>
              <a:srgbClr val="C7C7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7966"/>
            <a:endParaRPr lang="de-DE" sz="2409">
              <a:solidFill>
                <a:prstClr val="white"/>
              </a:solidFill>
              <a:latin typeface="Arial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39D96F90-FD06-4EA0-8C75-69ED1B0478AE}"/>
              </a:ext>
            </a:extLst>
          </p:cNvPr>
          <p:cNvSpPr txBox="1"/>
          <p:nvPr/>
        </p:nvSpPr>
        <p:spPr>
          <a:xfrm>
            <a:off x="10029766" y="3797474"/>
            <a:ext cx="1745772" cy="105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3415">
              <a:spcBef>
                <a:spcPts val="802"/>
              </a:spcBef>
              <a:defRPr/>
            </a:pPr>
            <a:r>
              <a:rPr lang="de-DE" sz="2008" b="1" dirty="0">
                <a:solidFill>
                  <a:srgbClr val="E2001A"/>
                </a:solidFill>
                <a:latin typeface="Arial"/>
              </a:rPr>
              <a:t>32.207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  <a:latin typeface="Arial"/>
              </a:rPr>
              <a:t>im Juli 2023</a:t>
            </a:r>
          </a:p>
          <a:p>
            <a:pPr algn="ctr" defTabSz="1223415">
              <a:defRPr/>
            </a:pPr>
            <a:endParaRPr lang="de-DE" sz="703" dirty="0">
              <a:solidFill>
                <a:prstClr val="black"/>
              </a:solidFill>
              <a:latin typeface="Arial"/>
            </a:endParaRPr>
          </a:p>
          <a:p>
            <a:pPr algn="ctr" defTabSz="1223415">
              <a:defRPr/>
            </a:pPr>
            <a:r>
              <a:rPr lang="de-DE" sz="1405" b="1" dirty="0">
                <a:solidFill>
                  <a:srgbClr val="E2001A"/>
                </a:solidFill>
                <a:latin typeface="Arial"/>
              </a:rPr>
              <a:t>0,5</a:t>
            </a:r>
            <a:r>
              <a:rPr lang="de-DE" sz="1104" b="1" dirty="0">
                <a:solidFill>
                  <a:srgbClr val="E2001A"/>
                </a:solidFill>
                <a:latin typeface="Arial"/>
              </a:rPr>
              <a:t>%</a:t>
            </a:r>
            <a:r>
              <a:rPr lang="de-DE" sz="1405" b="1" dirty="0">
                <a:solidFill>
                  <a:srgbClr val="E2001A"/>
                </a:solidFill>
                <a:latin typeface="Arial"/>
              </a:rPr>
              <a:t> </a:t>
            </a:r>
            <a:r>
              <a:rPr lang="de-DE" sz="937" dirty="0">
                <a:solidFill>
                  <a:prstClr val="black"/>
                </a:solidFill>
                <a:latin typeface="Arial"/>
              </a:rPr>
              <a:t>oder </a:t>
            </a:r>
            <a:r>
              <a:rPr lang="de-DE" sz="1405" b="1" dirty="0">
                <a:solidFill>
                  <a:srgbClr val="E2001A"/>
                </a:solidFill>
                <a:latin typeface="Arial"/>
              </a:rPr>
              <a:t>151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  <a:latin typeface="Arial"/>
              </a:rPr>
              <a:t> mehr als im Vorjahr</a:t>
            </a:r>
          </a:p>
        </p:txBody>
      </p:sp>
      <p:sp>
        <p:nvSpPr>
          <p:cNvPr id="106" name="Abgerundetes Rechteck 8">
            <a:extLst>
              <a:ext uri="{FF2B5EF4-FFF2-40B4-BE49-F238E27FC236}">
                <a16:creationId xmlns:a16="http://schemas.microsoft.com/office/drawing/2014/main" id="{8C01E6E6-0D37-4333-BA99-DA84F7A454E1}"/>
              </a:ext>
            </a:extLst>
          </p:cNvPr>
          <p:cNvSpPr/>
          <p:nvPr/>
        </p:nvSpPr>
        <p:spPr>
          <a:xfrm>
            <a:off x="10024301" y="5015069"/>
            <a:ext cx="1745771" cy="1488663"/>
          </a:xfrm>
          <a:prstGeom prst="roundRect">
            <a:avLst>
              <a:gd name="adj" fmla="val 10879"/>
            </a:avLst>
          </a:prstGeom>
          <a:noFill/>
          <a:ln w="12700">
            <a:solidFill>
              <a:srgbClr val="C7C7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7966"/>
            <a:endParaRPr lang="de-DE" sz="2409">
              <a:solidFill>
                <a:prstClr val="white"/>
              </a:solidFill>
              <a:latin typeface="Arial"/>
            </a:endParaRP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C80EA485-B79F-42B8-B1AC-49A6F0731273}"/>
              </a:ext>
            </a:extLst>
          </p:cNvPr>
          <p:cNvSpPr txBox="1"/>
          <p:nvPr/>
        </p:nvSpPr>
        <p:spPr>
          <a:xfrm>
            <a:off x="10029766" y="4996266"/>
            <a:ext cx="1745772" cy="154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3415">
              <a:spcBef>
                <a:spcPts val="802"/>
              </a:spcBef>
              <a:defRPr/>
            </a:pPr>
            <a:r>
              <a:rPr lang="de-DE" sz="2008" b="1" dirty="0">
                <a:solidFill>
                  <a:srgbClr val="E2001A"/>
                </a:solidFill>
                <a:latin typeface="Arial"/>
              </a:rPr>
              <a:t>92.570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  <a:latin typeface="Arial"/>
              </a:rPr>
              <a:t>im Jahr 2022</a:t>
            </a:r>
          </a:p>
          <a:p>
            <a:pPr algn="ctr" defTabSz="1223415">
              <a:defRPr/>
            </a:pPr>
            <a:endParaRPr lang="de-DE" sz="703" dirty="0">
              <a:solidFill>
                <a:prstClr val="black"/>
              </a:solidFill>
              <a:latin typeface="Arial"/>
            </a:endParaRPr>
          </a:p>
          <a:p>
            <a:pPr algn="ctr" defTabSz="1223415">
              <a:defRPr/>
            </a:pPr>
            <a:r>
              <a:rPr lang="de-DE" sz="1405" b="1" dirty="0">
                <a:solidFill>
                  <a:srgbClr val="E2001A"/>
                </a:solidFill>
                <a:latin typeface="Arial"/>
              </a:rPr>
              <a:t>-1,9</a:t>
            </a:r>
            <a:r>
              <a:rPr lang="de-DE" sz="1104" b="1" dirty="0">
                <a:solidFill>
                  <a:srgbClr val="E2001A"/>
                </a:solidFill>
                <a:latin typeface="Arial"/>
              </a:rPr>
              <a:t>%</a:t>
            </a:r>
            <a:r>
              <a:rPr lang="de-DE" sz="937" dirty="0">
                <a:solidFill>
                  <a:prstClr val="black"/>
                </a:solidFill>
                <a:latin typeface="Arial"/>
              </a:rPr>
              <a:t> oder </a:t>
            </a:r>
            <a:r>
              <a:rPr lang="de-DE" sz="1405" b="1" dirty="0">
                <a:solidFill>
                  <a:srgbClr val="E2001A"/>
                </a:solidFill>
                <a:latin typeface="Arial"/>
              </a:rPr>
              <a:t>-1.833</a:t>
            </a: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  <a:latin typeface="Arial"/>
              </a:rPr>
              <a:t> weniger als im Vorjahr</a:t>
            </a:r>
          </a:p>
          <a:p>
            <a:pPr algn="ctr" defTabSz="1223415">
              <a:defRPr/>
            </a:pPr>
            <a:endParaRPr lang="de-DE" sz="703" dirty="0">
              <a:solidFill>
                <a:prstClr val="black"/>
              </a:solidFill>
              <a:latin typeface="Arial"/>
            </a:endParaRPr>
          </a:p>
          <a:p>
            <a:pPr algn="ctr" defTabSz="1223415">
              <a:defRPr/>
            </a:pPr>
            <a:r>
              <a:rPr lang="de-DE" sz="1606" b="1" dirty="0">
                <a:solidFill>
                  <a:srgbClr val="E2001A"/>
                </a:solidFill>
                <a:latin typeface="Arial"/>
              </a:rPr>
              <a:t>21,2</a:t>
            </a:r>
            <a:r>
              <a:rPr lang="de-DE" sz="1205" b="1" dirty="0">
                <a:solidFill>
                  <a:srgbClr val="E2001A"/>
                </a:solidFill>
                <a:latin typeface="Arial"/>
              </a:rPr>
              <a:t>%</a:t>
            </a:r>
            <a:endParaRPr lang="de-DE" sz="1606" b="1" dirty="0">
              <a:solidFill>
                <a:srgbClr val="E2001A"/>
              </a:solidFill>
              <a:latin typeface="Arial"/>
            </a:endParaRPr>
          </a:p>
          <a:p>
            <a:pPr algn="ctr" defTabSz="1223415">
              <a:defRPr/>
            </a:pPr>
            <a:r>
              <a:rPr lang="de-DE" sz="937" dirty="0">
                <a:solidFill>
                  <a:prstClr val="black"/>
                </a:solidFill>
                <a:latin typeface="Arial"/>
              </a:rPr>
              <a:t>Ausbildungsbetriebsquote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50824A58-5045-4789-964C-147922D53A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91" y="1064916"/>
            <a:ext cx="1349523" cy="883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3C44B27-87FE-4A24-981C-8146C0F56221}"/>
              </a:ext>
            </a:extLst>
          </p:cNvPr>
          <p:cNvSpPr txBox="1"/>
          <p:nvPr/>
        </p:nvSpPr>
        <p:spPr>
          <a:xfrm>
            <a:off x="9563208" y="1341621"/>
            <a:ext cx="689765" cy="262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7966"/>
            <a:r>
              <a:rPr lang="de-DE" sz="1104" b="1" dirty="0">
                <a:solidFill>
                  <a:srgbClr val="000000"/>
                </a:solidFill>
                <a:latin typeface="Arial"/>
              </a:rPr>
              <a:t>NRW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774A48CA-EED2-40A4-97C2-61BD793EF97A}"/>
              </a:ext>
            </a:extLst>
          </p:cNvPr>
          <p:cNvSpPr txBox="1"/>
          <p:nvPr/>
        </p:nvSpPr>
        <p:spPr>
          <a:xfrm>
            <a:off x="2875916" y="2495120"/>
            <a:ext cx="6600710" cy="10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3415">
              <a:spcAft>
                <a:spcPts val="1205"/>
              </a:spcAft>
              <a:defRPr/>
            </a:pPr>
            <a:r>
              <a:rPr lang="de-DE" sz="1338" b="1" dirty="0">
                <a:solidFill>
                  <a:prstClr val="black"/>
                </a:solidFill>
                <a:latin typeface="Arial"/>
              </a:rPr>
              <a:t>Ausbildungsstellen </a:t>
            </a:r>
            <a:r>
              <a:rPr lang="de-DE" sz="1338" b="1" dirty="0">
                <a:solidFill>
                  <a:prstClr val="black"/>
                </a:solidFill>
              </a:rPr>
              <a:t>seit Beginn des Ausbildungsjahrs</a:t>
            </a:r>
            <a:endParaRPr lang="de-DE" sz="1338" b="1" dirty="0">
              <a:solidFill>
                <a:prstClr val="black"/>
              </a:solidFill>
              <a:latin typeface="Arial"/>
            </a:endParaRPr>
          </a:p>
          <a:p>
            <a:pPr defTabSz="1223415">
              <a:defRPr/>
            </a:pPr>
            <a:r>
              <a:rPr lang="de-DE" sz="1874" b="1" dirty="0">
                <a:solidFill>
                  <a:srgbClr val="E2001A"/>
                </a:solidFill>
                <a:latin typeface="Arial"/>
              </a:rPr>
              <a:t>Zahl der Ausbildungsstellen übersteigt deutlich </a:t>
            </a:r>
          </a:p>
          <a:p>
            <a:pPr defTabSz="1223415">
              <a:defRPr/>
            </a:pPr>
            <a:r>
              <a:rPr lang="de-DE" sz="1874" b="1" dirty="0">
                <a:solidFill>
                  <a:srgbClr val="E2001A"/>
                </a:solidFill>
                <a:latin typeface="Arial"/>
              </a:rPr>
              <a:t>die der Ausbildungsinteressierten</a:t>
            </a:r>
          </a:p>
        </p:txBody>
      </p:sp>
    </p:spTree>
    <p:extLst>
      <p:ext uri="{BB962C8B-B14F-4D97-AF65-F5344CB8AC3E}">
        <p14:creationId xmlns:p14="http://schemas.microsoft.com/office/powerpoint/2010/main" val="68771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435C72D-75B4-4F79-B93D-5D342137D3D0}"/>
              </a:ext>
            </a:extLst>
          </p:cNvPr>
          <p:cNvCxnSpPr>
            <a:cxnSpLocks/>
          </p:cNvCxnSpPr>
          <p:nvPr/>
        </p:nvCxnSpPr>
        <p:spPr>
          <a:xfrm flipV="1">
            <a:off x="5595888" y="1805247"/>
            <a:ext cx="0" cy="3259713"/>
          </a:xfrm>
          <a:prstGeom prst="line">
            <a:avLst/>
          </a:prstGeom>
          <a:ln>
            <a:solidFill>
              <a:srgbClr val="E200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6">
            <a:extLst>
              <a:ext uri="{FF2B5EF4-FFF2-40B4-BE49-F238E27FC236}">
                <a16:creationId xmlns:a16="http://schemas.microsoft.com/office/drawing/2014/main" id="{3E0C38DB-9A05-4C54-BD19-EB94FFD3D19F}"/>
              </a:ext>
            </a:extLst>
          </p:cNvPr>
          <p:cNvSpPr txBox="1"/>
          <p:nvPr/>
        </p:nvSpPr>
        <p:spPr>
          <a:xfrm>
            <a:off x="2794658" y="3812848"/>
            <a:ext cx="1725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1" i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Erwerbsfähige Bevölkerung im Alter von 15 bis unter 67 Jahren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9D9206F-77C8-4487-A371-9B96E202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demografische Entwicklung verstärkt die Schwierigkeiten bei der Personalsuche</a:t>
            </a:r>
          </a:p>
        </p:txBody>
      </p:sp>
      <p:sp>
        <p:nvSpPr>
          <p:cNvPr id="7" name="Textfeld 15">
            <a:extLst>
              <a:ext uri="{FF2B5EF4-FFF2-40B4-BE49-F238E27FC236}">
                <a16:creationId xmlns:a16="http://schemas.microsoft.com/office/drawing/2014/main" id="{ADE5296C-BF99-4100-8840-65F8895FD3C2}"/>
              </a:ext>
            </a:extLst>
          </p:cNvPr>
          <p:cNvSpPr txBox="1"/>
          <p:nvPr/>
        </p:nvSpPr>
        <p:spPr>
          <a:xfrm>
            <a:off x="1267925" y="5375430"/>
            <a:ext cx="1484800" cy="32897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i="1" dirty="0">
                <a:solidFill>
                  <a:srgbClr val="7D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| 2022 = 100</a:t>
            </a:r>
          </a:p>
        </p:txBody>
      </p:sp>
      <p:sp>
        <p:nvSpPr>
          <p:cNvPr id="15" name="Textfeld 5">
            <a:extLst>
              <a:ext uri="{FF2B5EF4-FFF2-40B4-BE49-F238E27FC236}">
                <a16:creationId xmlns:a16="http://schemas.microsoft.com/office/drawing/2014/main" id="{B45FC1D4-CB54-4161-87DF-E9B2FD680500}"/>
              </a:ext>
            </a:extLst>
          </p:cNvPr>
          <p:cNvSpPr txBox="1"/>
          <p:nvPr/>
        </p:nvSpPr>
        <p:spPr>
          <a:xfrm>
            <a:off x="383179" y="6384774"/>
            <a:ext cx="54649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defTabSz="1092774">
              <a:defRPr sz="800" i="1">
                <a:solidFill>
                  <a:srgbClr val="000000"/>
                </a:solidFill>
                <a:latin typeface="Arial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Datenquellen: IT.NRW – Bevölkerungsvorausberechnung  |  Berechnung durch die Arbeitsmarktbeobachtung NRW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8B40D02-8371-4235-B3B4-DD51923074B2}"/>
              </a:ext>
            </a:extLst>
          </p:cNvPr>
          <p:cNvGrpSpPr/>
          <p:nvPr/>
        </p:nvGrpSpPr>
        <p:grpSpPr>
          <a:xfrm>
            <a:off x="10823240" y="1138362"/>
            <a:ext cx="1416385" cy="926680"/>
            <a:chOff x="650761" y="1154273"/>
            <a:chExt cx="1416425" cy="926707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95F2E35-3C50-410E-A0B7-06F61D5BC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1154273"/>
              <a:ext cx="1416425" cy="92670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765D8AC-DE17-4F1D-A186-EA37274B6D3B}"/>
                </a:ext>
              </a:extLst>
            </p:cNvPr>
            <p:cNvSpPr txBox="1"/>
            <p:nvPr/>
          </p:nvSpPr>
          <p:spPr>
            <a:xfrm>
              <a:off x="869338" y="1448235"/>
              <a:ext cx="935256" cy="26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/>
                <a:t>NRW</a:t>
              </a:r>
            </a:p>
          </p:txBody>
        </p:sp>
      </p:grpSp>
      <p:sp>
        <p:nvSpPr>
          <p:cNvPr id="19" name="Textfeld 8">
            <a:extLst>
              <a:ext uri="{FF2B5EF4-FFF2-40B4-BE49-F238E27FC236}">
                <a16:creationId xmlns:a16="http://schemas.microsoft.com/office/drawing/2014/main" id="{4369EAEF-DB53-48C2-A545-89F32173EF84}"/>
              </a:ext>
            </a:extLst>
          </p:cNvPr>
          <p:cNvSpPr txBox="1"/>
          <p:nvPr/>
        </p:nvSpPr>
        <p:spPr>
          <a:xfrm>
            <a:off x="1144161" y="1345070"/>
            <a:ext cx="5894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4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Bevölkerung in NRW in den Jahren 2022 bis 2040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80D6A88-E1D0-4BF9-BC45-B622065E3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1" y="1224528"/>
            <a:ext cx="540000" cy="54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feld 16">
            <a:extLst>
              <a:ext uri="{FF2B5EF4-FFF2-40B4-BE49-F238E27FC236}">
                <a16:creationId xmlns:a16="http://schemas.microsoft.com/office/drawing/2014/main" id="{46668BB7-F43F-455B-A32E-149418E3C15B}"/>
              </a:ext>
            </a:extLst>
          </p:cNvPr>
          <p:cNvSpPr txBox="1"/>
          <p:nvPr/>
        </p:nvSpPr>
        <p:spPr>
          <a:xfrm>
            <a:off x="7719209" y="2896633"/>
            <a:ext cx="1725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1" i="1" dirty="0">
                <a:solidFill>
                  <a:srgbClr val="7D7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Bevölkerung Insgesamt</a:t>
            </a:r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58CD5AB8-E1C3-4F7D-A404-610608797B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07CD1450-4347-48C1-A68D-882D31657D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8617" y="1693926"/>
          <a:ext cx="11619597" cy="461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99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7ABB5669-58ED-4024-8179-B8BFE5253E1E}"/>
              </a:ext>
            </a:extLst>
          </p:cNvPr>
          <p:cNvSpPr/>
          <p:nvPr/>
        </p:nvSpPr>
        <p:spPr>
          <a:xfrm>
            <a:off x="3961040" y="2065255"/>
            <a:ext cx="7315199" cy="3367290"/>
          </a:xfrm>
          <a:prstGeom prst="roundRect">
            <a:avLst>
              <a:gd name="adj" fmla="val 822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36EA6-D3EE-487F-955F-FF6D3237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als jede 5. Arbeitskraft wird in den kommenden zehn Jahren </a:t>
            </a:r>
            <a:br>
              <a:rPr lang="de-DE" dirty="0"/>
            </a:br>
            <a:r>
              <a:rPr lang="de-DE" dirty="0"/>
              <a:t>in den Ruhestand gehen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E28155-1EBE-48A3-9A65-B43639E6D0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BE6283-18D4-4693-A6C0-0089FF020CDF}"/>
              </a:ext>
            </a:extLst>
          </p:cNvPr>
          <p:cNvGrpSpPr/>
          <p:nvPr/>
        </p:nvGrpSpPr>
        <p:grpSpPr>
          <a:xfrm>
            <a:off x="10742421" y="1071882"/>
            <a:ext cx="1416385" cy="926680"/>
            <a:chOff x="650761" y="1154273"/>
            <a:chExt cx="1416425" cy="926707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D8D7B2E-94F2-486E-B3A5-796D27D74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1154273"/>
              <a:ext cx="1416425" cy="92670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A819D87-3F1E-4898-8855-76AF9DBE189D}"/>
                </a:ext>
              </a:extLst>
            </p:cNvPr>
            <p:cNvSpPr txBox="1"/>
            <p:nvPr/>
          </p:nvSpPr>
          <p:spPr>
            <a:xfrm>
              <a:off x="869338" y="1448235"/>
              <a:ext cx="935256" cy="26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/>
                <a:t>NRW</a:t>
              </a:r>
            </a:p>
          </p:txBody>
        </p:sp>
      </p:grp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D368BEA8-113E-4787-BDBC-459E2B166C22}"/>
              </a:ext>
            </a:extLst>
          </p:cNvPr>
          <p:cNvSpPr/>
          <p:nvPr/>
        </p:nvSpPr>
        <p:spPr>
          <a:xfrm>
            <a:off x="1569032" y="4254038"/>
            <a:ext cx="1828800" cy="9266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E2001A"/>
                </a:solidFill>
              </a:rPr>
              <a:t>23,5%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9F7975F-1C1D-4E55-896A-363303E801F8}"/>
              </a:ext>
            </a:extLst>
          </p:cNvPr>
          <p:cNvSpPr/>
          <p:nvPr/>
        </p:nvSpPr>
        <p:spPr>
          <a:xfrm>
            <a:off x="1264843" y="1326931"/>
            <a:ext cx="903078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7959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4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Anteile der sozialversicherungspflichtigen Beschäftigten, die das 55. Lebensjahr vollendet haben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02B8716-C109-4066-A316-B8B75301C547}"/>
              </a:ext>
            </a:extLst>
          </p:cNvPr>
          <p:cNvSpPr txBox="1"/>
          <p:nvPr/>
        </p:nvSpPr>
        <p:spPr>
          <a:xfrm>
            <a:off x="1436684" y="3838539"/>
            <a:ext cx="196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Alle Berufe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C8D683D-ED71-4D82-8F34-F13CEBB15C0B}"/>
              </a:ext>
            </a:extLst>
          </p:cNvPr>
          <p:cNvSpPr/>
          <p:nvPr/>
        </p:nvSpPr>
        <p:spPr>
          <a:xfrm>
            <a:off x="4423387" y="4221391"/>
            <a:ext cx="1828800" cy="9266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E2001A"/>
                </a:solidFill>
              </a:rPr>
              <a:t>20,3%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F9A5773-4B11-4B27-B7F5-C3549D2F3A56}"/>
              </a:ext>
            </a:extLst>
          </p:cNvPr>
          <p:cNvSpPr txBox="1"/>
          <p:nvPr/>
        </p:nvSpPr>
        <p:spPr>
          <a:xfrm>
            <a:off x="4131014" y="2296327"/>
            <a:ext cx="216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/>
              <a:t>Bäckerin / Bäcker</a:t>
            </a:r>
          </a:p>
          <a:p>
            <a:pPr algn="r"/>
            <a:r>
              <a:rPr lang="de-DE" sz="1400" b="1" i="1" dirty="0"/>
              <a:t>Konditorin / Konditor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B679E0CC-6193-421E-86B8-7A3640587309}"/>
              </a:ext>
            </a:extLst>
          </p:cNvPr>
          <p:cNvSpPr/>
          <p:nvPr/>
        </p:nvSpPr>
        <p:spPr>
          <a:xfrm>
            <a:off x="6778789" y="4221391"/>
            <a:ext cx="1828800" cy="9266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E2001A"/>
                </a:solidFill>
              </a:rPr>
              <a:t>19,3%</a:t>
            </a:r>
          </a:p>
        </p:txBody>
      </p:sp>
      <p:sp>
        <p:nvSpPr>
          <p:cNvPr id="20" name="Textfeld 5">
            <a:extLst>
              <a:ext uri="{FF2B5EF4-FFF2-40B4-BE49-F238E27FC236}">
                <a16:creationId xmlns:a16="http://schemas.microsoft.com/office/drawing/2014/main" id="{DDB719F5-A999-42E2-95AA-0F1DA81442C5}"/>
              </a:ext>
            </a:extLst>
          </p:cNvPr>
          <p:cNvSpPr txBox="1"/>
          <p:nvPr/>
        </p:nvSpPr>
        <p:spPr>
          <a:xfrm>
            <a:off x="383179" y="6384774"/>
            <a:ext cx="54649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defTabSz="1092774">
              <a:defRPr sz="800" i="1">
                <a:solidFill>
                  <a:srgbClr val="000000"/>
                </a:solidFill>
                <a:latin typeface="Arial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Datenquellen: Statistikservice der Bundesagentur für Arbeit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9ED3E15-C8CE-408B-AE0C-6B8F3F273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" y="1223596"/>
            <a:ext cx="652329" cy="65232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6ABF174-5F39-4B10-B4EB-192B2B12F8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55" y="2896540"/>
            <a:ext cx="1620000" cy="108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2E99668-26D4-448D-A0E1-040E01E2DB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48" y="2897272"/>
            <a:ext cx="1620000" cy="108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5797B2D-1B13-4F29-A637-917224FBE7DA}"/>
              </a:ext>
            </a:extLst>
          </p:cNvPr>
          <p:cNvSpPr/>
          <p:nvPr/>
        </p:nvSpPr>
        <p:spPr>
          <a:xfrm>
            <a:off x="9090287" y="4199937"/>
            <a:ext cx="1828800" cy="9266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E2001A"/>
                </a:solidFill>
              </a:rPr>
              <a:t>29,9%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49EBEAA-FFC6-458F-8327-2A0B162682C0}"/>
              </a:ext>
            </a:extLst>
          </p:cNvPr>
          <p:cNvSpPr txBox="1"/>
          <p:nvPr/>
        </p:nvSpPr>
        <p:spPr>
          <a:xfrm>
            <a:off x="8928863" y="2263347"/>
            <a:ext cx="196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/>
              <a:t>Maurerin / </a:t>
            </a:r>
          </a:p>
          <a:p>
            <a:pPr algn="r"/>
            <a:r>
              <a:rPr lang="de-DE" sz="1400" b="1" i="1" dirty="0"/>
              <a:t>Maurer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3599BB8A-5D90-4A5E-ACCC-59A8C8183D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53" y="2875086"/>
            <a:ext cx="1620000" cy="108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E7F030D4-4D86-4543-90BD-664F72D68700}"/>
              </a:ext>
            </a:extLst>
          </p:cNvPr>
          <p:cNvSpPr txBox="1"/>
          <p:nvPr/>
        </p:nvSpPr>
        <p:spPr>
          <a:xfrm>
            <a:off x="6469285" y="2171631"/>
            <a:ext cx="20973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/>
              <a:t>Elektronikerin / Elektroniker</a:t>
            </a:r>
          </a:p>
          <a:p>
            <a:pPr algn="r"/>
            <a:r>
              <a:rPr lang="de-DE" sz="1000" b="1" i="1" dirty="0"/>
              <a:t>Energie- und Gebäudetechnik</a:t>
            </a:r>
          </a:p>
        </p:txBody>
      </p:sp>
    </p:spTree>
    <p:extLst>
      <p:ext uri="{BB962C8B-B14F-4D97-AF65-F5344CB8AC3E}">
        <p14:creationId xmlns:p14="http://schemas.microsoft.com/office/powerpoint/2010/main" val="231907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7ABB5669-58ED-4024-8179-B8BFE5253E1E}"/>
              </a:ext>
            </a:extLst>
          </p:cNvPr>
          <p:cNvSpPr/>
          <p:nvPr/>
        </p:nvSpPr>
        <p:spPr>
          <a:xfrm>
            <a:off x="4611493" y="1918409"/>
            <a:ext cx="7315199" cy="4317955"/>
          </a:xfrm>
          <a:prstGeom prst="roundRect">
            <a:avLst>
              <a:gd name="adj" fmla="val 729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36EA6-D3EE-487F-955F-FF6D3237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Unterschiedliche Bedingungen auf dem Ausbildungsmarkt </a:t>
            </a:r>
            <a:br>
              <a:rPr lang="de-DE" dirty="0"/>
            </a:br>
            <a:r>
              <a:rPr lang="de-DE" dirty="0"/>
              <a:t>für Handwerksberufe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E28155-1EBE-48A3-9A65-B43639E6D0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BE6283-18D4-4693-A6C0-0089FF020CDF}"/>
              </a:ext>
            </a:extLst>
          </p:cNvPr>
          <p:cNvGrpSpPr/>
          <p:nvPr/>
        </p:nvGrpSpPr>
        <p:grpSpPr>
          <a:xfrm>
            <a:off x="10742421" y="1071882"/>
            <a:ext cx="1416385" cy="926680"/>
            <a:chOff x="650761" y="1154273"/>
            <a:chExt cx="1416425" cy="926707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D8D7B2E-94F2-486E-B3A5-796D27D74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1154273"/>
              <a:ext cx="1416425" cy="92670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A819D87-3F1E-4898-8855-76AF9DBE189D}"/>
                </a:ext>
              </a:extLst>
            </p:cNvPr>
            <p:cNvSpPr txBox="1"/>
            <p:nvPr/>
          </p:nvSpPr>
          <p:spPr>
            <a:xfrm>
              <a:off x="869338" y="1448235"/>
              <a:ext cx="935256" cy="261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/>
                <a:t>NRW</a:t>
              </a: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D9F7975F-1C1D-4E55-896A-363303E801F8}"/>
              </a:ext>
            </a:extLst>
          </p:cNvPr>
          <p:cNvSpPr/>
          <p:nvPr/>
        </p:nvSpPr>
        <p:spPr>
          <a:xfrm>
            <a:off x="1264843" y="1326931"/>
            <a:ext cx="903078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7959">
              <a:defRPr sz="14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4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Ausgewählte Handwerksberufe auf dem Ausbildungsmarkt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02B8716-C109-4066-A316-B8B75301C547}"/>
              </a:ext>
            </a:extLst>
          </p:cNvPr>
          <p:cNvSpPr txBox="1"/>
          <p:nvPr/>
        </p:nvSpPr>
        <p:spPr>
          <a:xfrm>
            <a:off x="2717836" y="3668763"/>
            <a:ext cx="1593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Alle Berufe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F9A5773-4B11-4B27-B7F5-C3549D2F3A56}"/>
              </a:ext>
            </a:extLst>
          </p:cNvPr>
          <p:cNvSpPr txBox="1"/>
          <p:nvPr/>
        </p:nvSpPr>
        <p:spPr>
          <a:xfrm>
            <a:off x="4781467" y="2296327"/>
            <a:ext cx="2168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/>
              <a:t>Bäckerin / Bäcker</a:t>
            </a:r>
          </a:p>
          <a:p>
            <a:pPr algn="r"/>
            <a:r>
              <a:rPr lang="de-DE" sz="1400" b="1" i="1" dirty="0"/>
              <a:t>Konditorin / Konditor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5E0EB67-CD80-4714-91CF-2FE6A80EE1AD}"/>
              </a:ext>
            </a:extLst>
          </p:cNvPr>
          <p:cNvSpPr txBox="1"/>
          <p:nvPr/>
        </p:nvSpPr>
        <p:spPr>
          <a:xfrm>
            <a:off x="7131655" y="2171677"/>
            <a:ext cx="20973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/>
              <a:t>Elektronikerin / Elektroniker</a:t>
            </a:r>
          </a:p>
          <a:p>
            <a:pPr algn="r"/>
            <a:r>
              <a:rPr lang="de-DE" sz="1000" b="1" i="1" dirty="0"/>
              <a:t>Energie- und Gebäudetechnik</a:t>
            </a:r>
          </a:p>
        </p:txBody>
      </p:sp>
      <p:sp>
        <p:nvSpPr>
          <p:cNvPr id="20" name="Textfeld 5">
            <a:extLst>
              <a:ext uri="{FF2B5EF4-FFF2-40B4-BE49-F238E27FC236}">
                <a16:creationId xmlns:a16="http://schemas.microsoft.com/office/drawing/2014/main" id="{DDB719F5-A999-42E2-95AA-0F1DA81442C5}"/>
              </a:ext>
            </a:extLst>
          </p:cNvPr>
          <p:cNvSpPr txBox="1"/>
          <p:nvPr/>
        </p:nvSpPr>
        <p:spPr>
          <a:xfrm>
            <a:off x="383179" y="6384774"/>
            <a:ext cx="54649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defTabSz="1092774">
              <a:defRPr sz="800" i="1">
                <a:solidFill>
                  <a:srgbClr val="000000"/>
                </a:solidFill>
                <a:latin typeface="Arial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Datenquellen: Statistikservice der Bundesagentur für Arbeit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9ED3E15-C8CE-408B-AE0C-6B8F3F273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" y="1223596"/>
            <a:ext cx="652329" cy="65232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6ABF174-5F39-4B10-B4EB-192B2B12F8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08" y="2896540"/>
            <a:ext cx="1620000" cy="108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2E99668-26D4-448D-A0E1-040E01E2DB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01" y="2897272"/>
            <a:ext cx="1620000" cy="108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49EBEAA-FFC6-458F-8327-2A0B162682C0}"/>
              </a:ext>
            </a:extLst>
          </p:cNvPr>
          <p:cNvSpPr txBox="1"/>
          <p:nvPr/>
        </p:nvSpPr>
        <p:spPr>
          <a:xfrm>
            <a:off x="9579316" y="2263347"/>
            <a:ext cx="196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/>
              <a:t>Maurerin / </a:t>
            </a:r>
          </a:p>
          <a:p>
            <a:pPr algn="r"/>
            <a:r>
              <a:rPr lang="de-DE" sz="1400" b="1" i="1" dirty="0"/>
              <a:t>Maurer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3599BB8A-5D90-4A5E-ACCC-59A8C8183D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06" y="2875086"/>
            <a:ext cx="1620000" cy="108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15B7921E-E54E-4A4D-9148-0668195FF3E9}"/>
              </a:ext>
            </a:extLst>
          </p:cNvPr>
          <p:cNvSpPr/>
          <p:nvPr/>
        </p:nvSpPr>
        <p:spPr>
          <a:xfrm>
            <a:off x="9283618" y="311863"/>
            <a:ext cx="2749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Alternative 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9966A76-0237-47BB-BC7F-96B751432537}"/>
              </a:ext>
            </a:extLst>
          </p:cNvPr>
          <p:cNvSpPr txBox="1"/>
          <p:nvPr/>
        </p:nvSpPr>
        <p:spPr>
          <a:xfrm>
            <a:off x="2818614" y="4230338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95.927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A8188DD-D316-4E31-B47C-CF61155CB534}"/>
              </a:ext>
            </a:extLst>
          </p:cNvPr>
          <p:cNvSpPr txBox="1"/>
          <p:nvPr/>
        </p:nvSpPr>
        <p:spPr>
          <a:xfrm>
            <a:off x="2818614" y="4992797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103.790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19F2D88-A03C-4EF5-9040-4CC59A1B84A6}"/>
              </a:ext>
            </a:extLst>
          </p:cNvPr>
          <p:cNvSpPr txBox="1"/>
          <p:nvPr/>
        </p:nvSpPr>
        <p:spPr>
          <a:xfrm>
            <a:off x="2818613" y="5755256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92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2423CF8-0494-459F-9BBB-BBDC69CE9835}"/>
              </a:ext>
            </a:extLst>
          </p:cNvPr>
          <p:cNvSpPr txBox="1"/>
          <p:nvPr/>
        </p:nvSpPr>
        <p:spPr>
          <a:xfrm>
            <a:off x="186750" y="4145495"/>
            <a:ext cx="263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tabLst>
                <a:tab pos="2960688" algn="r"/>
              </a:tabLst>
            </a:pPr>
            <a:r>
              <a:rPr lang="de-DE" sz="1600" b="1" dirty="0"/>
              <a:t>Bewerberinnen und Bewerber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44F0FB7-8B06-4FBB-8C5D-E98FBA8CB923}"/>
              </a:ext>
            </a:extLst>
          </p:cNvPr>
          <p:cNvSpPr txBox="1"/>
          <p:nvPr/>
        </p:nvSpPr>
        <p:spPr>
          <a:xfrm>
            <a:off x="186750" y="4898527"/>
            <a:ext cx="263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tabLst>
                <a:tab pos="2960688" algn="r"/>
              </a:tabLst>
            </a:pPr>
            <a:r>
              <a:rPr lang="de-DE" sz="1600" b="1" dirty="0"/>
              <a:t>Betriebliche Ausbildungsstellen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FDA4205-EF78-4695-ACDA-CC8430FBA42D}"/>
              </a:ext>
            </a:extLst>
          </p:cNvPr>
          <p:cNvSpPr txBox="1"/>
          <p:nvPr/>
        </p:nvSpPr>
        <p:spPr>
          <a:xfrm>
            <a:off x="186749" y="5755256"/>
            <a:ext cx="2631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  <a:tabLst>
                <a:tab pos="2960688" algn="r"/>
              </a:tabLst>
            </a:pPr>
            <a:r>
              <a:rPr lang="de-DE" sz="1600" b="1" dirty="0"/>
              <a:t>Relation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5DC56EC-8D52-4633-98ED-276E6A03F5F5}"/>
              </a:ext>
            </a:extLst>
          </p:cNvPr>
          <p:cNvSpPr txBox="1"/>
          <p:nvPr/>
        </p:nvSpPr>
        <p:spPr>
          <a:xfrm>
            <a:off x="979886" y="2807583"/>
            <a:ext cx="24176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/>
              <a:t>Relation = Auf 100 Ausbildungsstellen kommen x Bewerberinnen und Bewerber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AE77237-9645-4D3A-8133-E4A4B2C02ED2}"/>
              </a:ext>
            </a:extLst>
          </p:cNvPr>
          <p:cNvSpPr txBox="1"/>
          <p:nvPr/>
        </p:nvSpPr>
        <p:spPr>
          <a:xfrm>
            <a:off x="1505557" y="2519229"/>
            <a:ext cx="1154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Juli 2023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4C534C0-F6CA-4976-AC09-80B60D3EADDD}"/>
              </a:ext>
            </a:extLst>
          </p:cNvPr>
          <p:cNvSpPr txBox="1"/>
          <p:nvPr/>
        </p:nvSpPr>
        <p:spPr>
          <a:xfrm>
            <a:off x="10278603" y="4230338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391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748F56E-6183-486D-AA54-D5630E9BC554}"/>
              </a:ext>
            </a:extLst>
          </p:cNvPr>
          <p:cNvSpPr txBox="1"/>
          <p:nvPr/>
        </p:nvSpPr>
        <p:spPr>
          <a:xfrm>
            <a:off x="10278603" y="4992797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459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C20BACC-9AC5-4FE6-B981-166E99D98DC0}"/>
              </a:ext>
            </a:extLst>
          </p:cNvPr>
          <p:cNvSpPr txBox="1"/>
          <p:nvPr/>
        </p:nvSpPr>
        <p:spPr>
          <a:xfrm>
            <a:off x="10278602" y="5755256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85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F2E6F62-B227-4DD3-B1F6-3036AFCB65F9}"/>
              </a:ext>
            </a:extLst>
          </p:cNvPr>
          <p:cNvSpPr txBox="1"/>
          <p:nvPr/>
        </p:nvSpPr>
        <p:spPr>
          <a:xfrm>
            <a:off x="7912475" y="4233830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2.661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66493AC8-201D-454C-A114-DF89CD898E0C}"/>
              </a:ext>
            </a:extLst>
          </p:cNvPr>
          <p:cNvSpPr txBox="1"/>
          <p:nvPr/>
        </p:nvSpPr>
        <p:spPr>
          <a:xfrm>
            <a:off x="7912475" y="4996289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1.962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4C67A73-18CA-458A-88D5-AD6F2D44FF7E}"/>
              </a:ext>
            </a:extLst>
          </p:cNvPr>
          <p:cNvSpPr txBox="1"/>
          <p:nvPr/>
        </p:nvSpPr>
        <p:spPr>
          <a:xfrm>
            <a:off x="7912474" y="5758748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136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C010A25-FDDC-4DE3-9945-EF1B4620E07C}"/>
              </a:ext>
            </a:extLst>
          </p:cNvPr>
          <p:cNvSpPr txBox="1"/>
          <p:nvPr/>
        </p:nvSpPr>
        <p:spPr>
          <a:xfrm>
            <a:off x="5602904" y="4230338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458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8E74C1F5-F4D0-421C-8A04-0DC35E746668}"/>
              </a:ext>
            </a:extLst>
          </p:cNvPr>
          <p:cNvSpPr txBox="1"/>
          <p:nvPr/>
        </p:nvSpPr>
        <p:spPr>
          <a:xfrm>
            <a:off x="5602904" y="4992797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667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2D965A8-F986-47BD-8E6D-3BD3F32988DC}"/>
              </a:ext>
            </a:extLst>
          </p:cNvPr>
          <p:cNvSpPr txBox="1"/>
          <p:nvPr/>
        </p:nvSpPr>
        <p:spPr>
          <a:xfrm>
            <a:off x="5602903" y="5755256"/>
            <a:ext cx="1253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400"/>
              </a:spcBef>
              <a:tabLst>
                <a:tab pos="2960688" algn="r"/>
              </a:tabLst>
            </a:pPr>
            <a:r>
              <a:rPr lang="de-DE" sz="2000" b="1" dirty="0">
                <a:solidFill>
                  <a:srgbClr val="E2001A"/>
                </a:solidFill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104390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1E70A-F3F2-4327-BAB9-6BEB909B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Arbeitskräftesicherung als Aufgabe aller Arbeitsmarktpartner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E23C09-B9F6-48EB-8E25-12418690B2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Geschäftsführerseminar der UVH  |  24. August 2023</a:t>
            </a: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3CB3979-58BB-41FD-8AF2-9F998869FC25}"/>
              </a:ext>
            </a:extLst>
          </p:cNvPr>
          <p:cNvGrpSpPr/>
          <p:nvPr/>
        </p:nvGrpSpPr>
        <p:grpSpPr>
          <a:xfrm>
            <a:off x="603236" y="1119237"/>
            <a:ext cx="2843063" cy="4577813"/>
            <a:chOff x="450667" y="875273"/>
            <a:chExt cx="2124000" cy="3420000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673D134D-C2BF-4D68-8314-6858C62ADEFC}"/>
                </a:ext>
              </a:extLst>
            </p:cNvPr>
            <p:cNvSpPr/>
            <p:nvPr/>
          </p:nvSpPr>
          <p:spPr>
            <a:xfrm>
              <a:off x="450667" y="875273"/>
              <a:ext cx="2124000" cy="3420000"/>
            </a:xfrm>
            <a:prstGeom prst="roundRect">
              <a:avLst>
                <a:gd name="adj" fmla="val 474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79"/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5FB1F5EA-6165-420A-AB81-13233310FE94}"/>
                </a:ext>
              </a:extLst>
            </p:cNvPr>
            <p:cNvSpPr/>
            <p:nvPr/>
          </p:nvSpPr>
          <p:spPr>
            <a:xfrm>
              <a:off x="587829" y="953767"/>
              <a:ext cx="1848394" cy="5941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7D7D7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74" b="1" dirty="0">
                  <a:solidFill>
                    <a:srgbClr val="7D7D7D"/>
                  </a:solidFill>
                </a:rPr>
                <a:t>Ausbildung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A5FC6C2-3B10-4727-A4B0-470A2902D0A7}"/>
                </a:ext>
              </a:extLst>
            </p:cNvPr>
            <p:cNvSpPr txBox="1"/>
            <p:nvPr/>
          </p:nvSpPr>
          <p:spPr>
            <a:xfrm>
              <a:off x="473529" y="1942700"/>
              <a:ext cx="2076994" cy="284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74" dirty="0"/>
                <a:t>Duale Ausbildung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ABD9B12-568E-415E-82BE-BE1B95EAEFCF}"/>
                </a:ext>
              </a:extLst>
            </p:cNvPr>
            <p:cNvSpPr txBox="1"/>
            <p:nvPr/>
          </p:nvSpPr>
          <p:spPr>
            <a:xfrm>
              <a:off x="473529" y="2529925"/>
              <a:ext cx="2076994" cy="284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74" dirty="0"/>
                <a:t>Schulische Ausbildung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4AF1764-A9D3-4412-B433-6D40D8A7A9CC}"/>
                </a:ext>
              </a:extLst>
            </p:cNvPr>
            <p:cNvSpPr txBox="1"/>
            <p:nvPr/>
          </p:nvSpPr>
          <p:spPr>
            <a:xfrm>
              <a:off x="473529" y="3070425"/>
              <a:ext cx="2076994" cy="49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74" dirty="0"/>
                <a:t>Vorbereitung auf eine Ausbildung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71F6FC2-6135-4C9D-ADF3-E245156FCA86}"/>
              </a:ext>
            </a:extLst>
          </p:cNvPr>
          <p:cNvGrpSpPr/>
          <p:nvPr/>
        </p:nvGrpSpPr>
        <p:grpSpPr>
          <a:xfrm>
            <a:off x="4709210" y="1115401"/>
            <a:ext cx="2843063" cy="4577812"/>
            <a:chOff x="3518165" y="872407"/>
            <a:chExt cx="2124000" cy="3420000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36ED2F94-CFCD-4D81-B931-E11E4D18EF8D}"/>
                </a:ext>
              </a:extLst>
            </p:cNvPr>
            <p:cNvSpPr/>
            <p:nvPr/>
          </p:nvSpPr>
          <p:spPr>
            <a:xfrm>
              <a:off x="3518165" y="872407"/>
              <a:ext cx="2124000" cy="3420000"/>
            </a:xfrm>
            <a:prstGeom prst="roundRect">
              <a:avLst>
                <a:gd name="adj" fmla="val 4746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79"/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31CF770A-4DF9-4B61-B8B2-3F3E58AAB5B2}"/>
                </a:ext>
              </a:extLst>
            </p:cNvPr>
            <p:cNvSpPr/>
            <p:nvPr/>
          </p:nvSpPr>
          <p:spPr>
            <a:xfrm>
              <a:off x="3647803" y="927820"/>
              <a:ext cx="1848394" cy="5941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7D7D7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74" b="1" dirty="0">
                  <a:solidFill>
                    <a:srgbClr val="7D7D7D"/>
                  </a:solidFill>
                </a:rPr>
                <a:t>Arbeitsmarkt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6CBB358-3E81-4E2C-B968-121C5A028EAC}"/>
                </a:ext>
              </a:extLst>
            </p:cNvPr>
            <p:cNvSpPr txBox="1"/>
            <p:nvPr/>
          </p:nvSpPr>
          <p:spPr>
            <a:xfrm>
              <a:off x="3533503" y="1942700"/>
              <a:ext cx="2076994" cy="284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74" dirty="0"/>
                <a:t>Qualifizierung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411B53B-D72A-48A9-B212-695B81791B3B}"/>
                </a:ext>
              </a:extLst>
            </p:cNvPr>
            <p:cNvSpPr txBox="1"/>
            <p:nvPr/>
          </p:nvSpPr>
          <p:spPr>
            <a:xfrm>
              <a:off x="3533503" y="2610937"/>
              <a:ext cx="2076994" cy="49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74" dirty="0"/>
                <a:t>Steigerung der Erwerbsquoten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4969EF7-6869-4F18-A13D-1774CEF37BE1}"/>
                </a:ext>
              </a:extLst>
            </p:cNvPr>
            <p:cNvSpPr txBox="1"/>
            <p:nvPr/>
          </p:nvSpPr>
          <p:spPr>
            <a:xfrm>
              <a:off x="3533503" y="3489568"/>
              <a:ext cx="2076994" cy="49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74" dirty="0"/>
                <a:t>Integration der geflüchteten Menschen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24387D6-7492-4B62-8FEB-ABE8BD8D6F84}"/>
              </a:ext>
            </a:extLst>
          </p:cNvPr>
          <p:cNvGrpSpPr/>
          <p:nvPr/>
        </p:nvGrpSpPr>
        <p:grpSpPr>
          <a:xfrm>
            <a:off x="8795041" y="1115400"/>
            <a:ext cx="2863197" cy="4577813"/>
            <a:chOff x="6570615" y="872407"/>
            <a:chExt cx="2139042" cy="3420000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41067CE0-97E3-4E42-8F13-4AE5E356F32B}"/>
                </a:ext>
              </a:extLst>
            </p:cNvPr>
            <p:cNvSpPr/>
            <p:nvPr/>
          </p:nvSpPr>
          <p:spPr>
            <a:xfrm>
              <a:off x="6579327" y="872407"/>
              <a:ext cx="2124000" cy="3420000"/>
            </a:xfrm>
            <a:prstGeom prst="roundRect">
              <a:avLst>
                <a:gd name="adj" fmla="val 474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79"/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54B8A7C2-90C0-44E1-B6E2-494F691BA542}"/>
                </a:ext>
              </a:extLst>
            </p:cNvPr>
            <p:cNvSpPr/>
            <p:nvPr/>
          </p:nvSpPr>
          <p:spPr>
            <a:xfrm>
              <a:off x="6707777" y="927820"/>
              <a:ext cx="1848394" cy="5941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7D7D7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74" b="1" dirty="0">
                  <a:solidFill>
                    <a:srgbClr val="7D7D7D"/>
                  </a:solidFill>
                </a:rPr>
                <a:t>Zuwanderung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B4DFCBA-9C56-4E92-9FF7-5C6F2812C91E}"/>
                </a:ext>
              </a:extLst>
            </p:cNvPr>
            <p:cNvSpPr txBox="1"/>
            <p:nvPr/>
          </p:nvSpPr>
          <p:spPr>
            <a:xfrm>
              <a:off x="6570615" y="2477957"/>
              <a:ext cx="2139042" cy="284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74" dirty="0"/>
                <a:t>Fachkräfteeinwanderung</a:t>
              </a:r>
            </a:p>
          </p:txBody>
        </p:sp>
      </p:grp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EA02C697-99AB-4D81-A594-BF5750EF3C40}"/>
              </a:ext>
            </a:extLst>
          </p:cNvPr>
          <p:cNvSpPr/>
          <p:nvPr/>
        </p:nvSpPr>
        <p:spPr>
          <a:xfrm>
            <a:off x="589859" y="5877264"/>
            <a:ext cx="11059907" cy="531218"/>
          </a:xfrm>
          <a:prstGeom prst="roundRect">
            <a:avLst>
              <a:gd name="adj" fmla="val 179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74" b="1" dirty="0">
                <a:solidFill>
                  <a:schemeClr val="tx1"/>
                </a:solidFill>
              </a:rPr>
              <a:t>Alle Arbeitsmarktpartner gemeinsam!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C1BC2794-F086-408A-8BB1-EAC0B51BE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50" y="1152267"/>
            <a:ext cx="860380" cy="86737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B95F766-F3B6-442F-9024-CE4167615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66" y="1117535"/>
            <a:ext cx="860380" cy="867375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8E3D4285-0859-43B6-8421-B8D5C018E2F7}"/>
              </a:ext>
            </a:extLst>
          </p:cNvPr>
          <p:cNvSpPr txBox="1"/>
          <p:nvPr/>
        </p:nvSpPr>
        <p:spPr>
          <a:xfrm>
            <a:off x="3829324" y="3020602"/>
            <a:ext cx="559525" cy="12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28" dirty="0"/>
              <a:t>+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EDB7B0A-AF07-4F53-A7DF-73EA1620F95C}"/>
              </a:ext>
            </a:extLst>
          </p:cNvPr>
          <p:cNvSpPr txBox="1"/>
          <p:nvPr/>
        </p:nvSpPr>
        <p:spPr>
          <a:xfrm>
            <a:off x="7935767" y="3020602"/>
            <a:ext cx="559525" cy="12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28" dirty="0"/>
              <a:t>+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4FBF328-2556-484C-BBDB-E07C12A5AABB}"/>
              </a:ext>
            </a:extLst>
          </p:cNvPr>
          <p:cNvSpPr txBox="1"/>
          <p:nvPr/>
        </p:nvSpPr>
        <p:spPr>
          <a:xfrm>
            <a:off x="630036" y="4988287"/>
            <a:ext cx="2780143" cy="38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74" dirty="0"/>
              <a:t>Studium</a:t>
            </a:r>
          </a:p>
        </p:txBody>
      </p:sp>
    </p:spTree>
    <p:extLst>
      <p:ext uri="{BB962C8B-B14F-4D97-AF65-F5344CB8AC3E}">
        <p14:creationId xmlns:p14="http://schemas.microsoft.com/office/powerpoint/2010/main" val="37671889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ter_Transformation_PPT_2022.01.potx" id="{A7F6D134-9054-4DEE-99FE-D001B16B6663}" vid="{4157E1C1-51CE-4910-B9DA-5A0EF34EB99B}"/>
    </a:ext>
  </a:extLst>
</a:theme>
</file>

<file path=ppt/theme/theme2.xml><?xml version="1.0" encoding="utf-8"?>
<a:theme xmlns:a="http://schemas.openxmlformats.org/drawingml/2006/main" name="8_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464646"/>
      </a:hlink>
      <a:folHlink>
        <a:srgbClr val="F2F2F2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ter_Transformation_PPT_2022.01.potx" id="{A7F6D134-9054-4DEE-99FE-D001B16B6663}" vid="{4157E1C1-51CE-4910-B9DA-5A0EF34EB99B}"/>
    </a:ext>
  </a:extLst>
</a:theme>
</file>

<file path=ppt/theme/theme4.xml><?xml version="1.0" encoding="utf-8"?>
<a:theme xmlns:a="http://schemas.openxmlformats.org/drawingml/2006/main" name="1_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A031520_PPT16-9_Master_RZ-02.potx" id="{BEB17586-C851-42D5-8704-E4B61B28F92F}" vid="{CA0D0814-E285-45DC-B5F2-B5BE4DB81ACB}"/>
    </a:ext>
  </a:extLst>
</a:theme>
</file>

<file path=ppt/theme/theme5.xml><?xml version="1.0" encoding="utf-8"?>
<a:theme xmlns:a="http://schemas.openxmlformats.org/drawingml/2006/main" name="2_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A031520_PPT16-9_Master_RZ-02.potx" id="{BEB17586-C851-42D5-8704-E4B61B28F92F}" vid="{CA0D0814-E285-45DC-B5F2-B5BE4DB81ACB}"/>
    </a:ext>
  </a:extLst>
</a:theme>
</file>

<file path=ppt/theme/theme6.xml><?xml version="1.0" encoding="utf-8"?>
<a:theme xmlns:a="http://schemas.openxmlformats.org/drawingml/2006/main" name="3_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ter_Transformation_PPT_2022.01.potx" id="{A7F6D134-9054-4DEE-99FE-D001B16B6663}" vid="{4157E1C1-51CE-4910-B9DA-5A0EF34EB99B}"/>
    </a:ext>
  </a:ext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Master_Transformation_PPT_2022.01</Template>
  <TotalTime>0</TotalTime>
  <Words>507</Words>
  <Application>Microsoft Office PowerPoint</Application>
  <PresentationFormat>Benutzerdefiniert</PresentationFormat>
  <Paragraphs>151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Standard</vt:lpstr>
      <vt:lpstr>8_Standard</vt:lpstr>
      <vt:lpstr>10_Standard</vt:lpstr>
      <vt:lpstr>1_Standard</vt:lpstr>
      <vt:lpstr>2_Standard</vt:lpstr>
      <vt:lpstr>3_Standard</vt:lpstr>
      <vt:lpstr>Arbeits- und Fachkräftebedarf in handwerklichen Berufen</vt:lpstr>
      <vt:lpstr>Nordrhein-Westfälischer Arbeitsmarkt zeigt sich trotz wirtschaftlich angespannter Situation beständig</vt:lpstr>
      <vt:lpstr>Die Trendumkehr am Ausbildungsmarkt nimmt Konturen an</vt:lpstr>
      <vt:lpstr>Die demografische Entwicklung verstärkt die Schwierigkeiten bei der Personalsuche</vt:lpstr>
      <vt:lpstr>Mehr als jede 5. Arbeitskraft wird in den kommenden zehn Jahren  in den Ruhestand gehen</vt:lpstr>
      <vt:lpstr>Unterschiedliche Bedingungen auf dem Ausbildungsmarkt  für Handwerksberufe</vt:lpstr>
      <vt:lpstr>Arbeitskräftesicherung als Aufgabe aller Arbeitsmarktpartner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Schuetz Burkhard</dc:creator>
  <cp:lastModifiedBy>Cristal Bianca</cp:lastModifiedBy>
  <cp:revision>287</cp:revision>
  <cp:lastPrinted>2022-08-18T12:10:19Z</cp:lastPrinted>
  <dcterms:created xsi:type="dcterms:W3CDTF">2022-08-03T05:17:58Z</dcterms:created>
  <dcterms:modified xsi:type="dcterms:W3CDTF">2023-08-24T03:23:41Z</dcterms:modified>
</cp:coreProperties>
</file>